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57" r:id="rId4"/>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6" r:id="rId35"/>
    <p:sldId id="289" r:id="rId36"/>
    <p:sldId id="290" r:id="rId37"/>
    <p:sldId id="291" r:id="rId38"/>
    <p:sldId id="292" r:id="rId39"/>
    <p:sldId id="293" r:id="rId40"/>
    <p:sldId id="294" r:id="rId41"/>
    <p:sldId id="295"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5872D-A491-4377-9190-E9F52252D26C}" v="2" dt="2023-10-02T18:00:53.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79" d="100"/>
          <a:sy n="79" d="100"/>
        </p:scale>
        <p:origin x="80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B686-5E26-2351-E5CB-98BE3F4713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F95EE-E3A4-AF60-E29A-358FB0CE8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7CC665-331D-AE39-3408-A2BDAAAD585A}"/>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605E74CB-F503-9707-9DB2-FB0FC289E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E2CB1-60D1-7A49-3A5D-E4936A38296B}"/>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345618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D281-8247-3D6A-DCCE-24D0DEBFE2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4A5C52-81DE-3997-EEFE-FFA45EEAB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A3150-ADFD-06B1-36AC-83C7BA1D3781}"/>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604694D7-D56B-9FCF-BC88-BB8873412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1FFFE-BB1F-AD65-5E1A-DBAE5F64DD6D}"/>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220314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4B34D1-CBF2-8489-B6DE-818C24208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5670D1-5407-8C32-303D-D7F659EBDA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EA1AD-B752-3E03-6280-CF4701CCC6CE}"/>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80B88161-6E71-F2EC-CB43-7DC88972C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20DD5-17A9-D632-02CD-15B24B5E68D2}"/>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143541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C298-0EC1-7776-4ADD-924C82319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79049-8396-D2D8-5463-1EE60EC223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04E4F-3E83-C270-9E5C-8B9459B26347}"/>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FEDD2FFE-2675-6ADD-F1EB-8281BEDDA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83B40-35E4-05C9-7050-6E1E32F58341}"/>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342779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A778-20E8-7072-FDB8-9DFCE6C637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3660D-A59C-0956-A51D-50EB1F74DE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2CF39-B7FC-A6BB-F8D9-85E1ED459041}"/>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37F44853-BC20-4F3B-8EED-F52E85CB7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ED8B4-575D-FE88-54BF-0F3C10814FBD}"/>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684568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6687-25A7-99DB-0F32-AFDA566B6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B24940-A5A7-2936-6E3A-A4D24066B2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45367-F65C-8F05-6D30-CA44F44D2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267A47-498D-74C3-86B9-D88CEB622264}"/>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6" name="Footer Placeholder 5">
            <a:extLst>
              <a:ext uri="{FF2B5EF4-FFF2-40B4-BE49-F238E27FC236}">
                <a16:creationId xmlns:a16="http://schemas.microsoft.com/office/drawing/2014/main" id="{668FD0F0-561E-1E7F-046B-5487F491E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004E63-C5CA-4271-A14A-D6D4AE26B4F3}"/>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54107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D2C9-6C82-9E40-0290-3AF19B6E6B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A43AD0-0856-2E26-110A-5DF68063C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6C49FC-22CE-BCC6-72CF-65D1D9634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2D7DC-749B-DC2D-4F61-CDA64F3FD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044429-2BB8-DE19-8171-72F333F8B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67BAE-9F22-FC9D-B939-5B82B2A0D56A}"/>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8" name="Footer Placeholder 7">
            <a:extLst>
              <a:ext uri="{FF2B5EF4-FFF2-40B4-BE49-F238E27FC236}">
                <a16:creationId xmlns:a16="http://schemas.microsoft.com/office/drawing/2014/main" id="{B68E918F-C8FD-31B0-5763-5F24AB6351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15359C-8F61-F045-3EBD-3A1B204D9A1F}"/>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4097486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805F-9386-5207-0FF9-40EFCF19D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1054CE-767B-C060-A173-BBB95BCAA266}"/>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4" name="Footer Placeholder 3">
            <a:extLst>
              <a:ext uri="{FF2B5EF4-FFF2-40B4-BE49-F238E27FC236}">
                <a16:creationId xmlns:a16="http://schemas.microsoft.com/office/drawing/2014/main" id="{FAE6C900-89EF-6DB3-61B3-C525C9D9E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8A7DC-D86F-5C25-DEC4-E80CDEE3E9D3}"/>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428563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5ACAC8-853D-8CC2-77EE-D647B27403E8}"/>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3" name="Footer Placeholder 2">
            <a:extLst>
              <a:ext uri="{FF2B5EF4-FFF2-40B4-BE49-F238E27FC236}">
                <a16:creationId xmlns:a16="http://schemas.microsoft.com/office/drawing/2014/main" id="{5EA7172B-4300-0FB1-6CBB-BA68D9C82C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8A833-0EE5-D318-03BB-D75FA5726337}"/>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2508705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AE31-7FFD-B386-76BD-57008E762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E8F89-D8F3-703C-2AEF-566D84443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25598B-E785-4EA1-F8C4-5E100D7B9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7ED35-9D71-690D-C63C-FC688F35F0A0}"/>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6" name="Footer Placeholder 5">
            <a:extLst>
              <a:ext uri="{FF2B5EF4-FFF2-40B4-BE49-F238E27FC236}">
                <a16:creationId xmlns:a16="http://schemas.microsoft.com/office/drawing/2014/main" id="{9CBA32DF-FF60-F9A2-9159-1C0E98831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06BC5-D26B-D140-CEEE-89E20E6039B6}"/>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10757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FB14-303B-34B4-0448-0C5B1FF25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B942E8-6572-FE5F-B081-24206E43C7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1B67CD-0199-F321-9289-C6BABC4B6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C718D-F689-A20D-DF98-C02043DA8FD7}"/>
              </a:ext>
            </a:extLst>
          </p:cNvPr>
          <p:cNvSpPr>
            <a:spLocks noGrp="1"/>
          </p:cNvSpPr>
          <p:nvPr>
            <p:ph type="dt" sz="half" idx="10"/>
          </p:nvPr>
        </p:nvSpPr>
        <p:spPr/>
        <p:txBody>
          <a:bodyPr/>
          <a:lstStyle/>
          <a:p>
            <a:fld id="{373DD82B-4B9F-47F4-8260-4EB281CCBEE5}" type="datetimeFigureOut">
              <a:rPr lang="en-US" smtClean="0"/>
              <a:t>10/2/2023</a:t>
            </a:fld>
            <a:endParaRPr lang="en-US"/>
          </a:p>
        </p:txBody>
      </p:sp>
      <p:sp>
        <p:nvSpPr>
          <p:cNvPr id="6" name="Footer Placeholder 5">
            <a:extLst>
              <a:ext uri="{FF2B5EF4-FFF2-40B4-BE49-F238E27FC236}">
                <a16:creationId xmlns:a16="http://schemas.microsoft.com/office/drawing/2014/main" id="{155F3FE6-2EB8-DF84-0072-2A38E1F1A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5BA5D-A59F-1D55-FF78-8B4D9CCF68BD}"/>
              </a:ext>
            </a:extLst>
          </p:cNvPr>
          <p:cNvSpPr>
            <a:spLocks noGrp="1"/>
          </p:cNvSpPr>
          <p:nvPr>
            <p:ph type="sldNum" sz="quarter" idx="12"/>
          </p:nvPr>
        </p:nvSpPr>
        <p:spPr/>
        <p:txBody>
          <a:bodyPr/>
          <a:lstStyle/>
          <a:p>
            <a:fld id="{466B3E56-CBDE-4CD7-AC38-0C357AFEDD25}" type="slidenum">
              <a:rPr lang="en-US" smtClean="0"/>
              <a:t>‹#›</a:t>
            </a:fld>
            <a:endParaRPr lang="en-US"/>
          </a:p>
        </p:txBody>
      </p:sp>
    </p:spTree>
    <p:extLst>
      <p:ext uri="{BB962C8B-B14F-4D97-AF65-F5344CB8AC3E}">
        <p14:creationId xmlns:p14="http://schemas.microsoft.com/office/powerpoint/2010/main" val="1173012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5B722-1D62-64A5-DF69-0FDC7B3B0B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A355BF-C3D1-8227-9950-74D828460E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A709E-169E-8798-9A7F-2F2EE25AF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DD82B-4B9F-47F4-8260-4EB281CCBEE5}" type="datetimeFigureOut">
              <a:rPr lang="en-US" smtClean="0"/>
              <a:t>10/2/2023</a:t>
            </a:fld>
            <a:endParaRPr lang="en-US"/>
          </a:p>
        </p:txBody>
      </p:sp>
      <p:sp>
        <p:nvSpPr>
          <p:cNvPr id="5" name="Footer Placeholder 4">
            <a:extLst>
              <a:ext uri="{FF2B5EF4-FFF2-40B4-BE49-F238E27FC236}">
                <a16:creationId xmlns:a16="http://schemas.microsoft.com/office/drawing/2014/main" id="{9C0C3361-B3EC-4D87-C092-365D82A4F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8527D5-5159-A056-BF84-DFC97E6001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B3E56-CBDE-4CD7-AC38-0C357AFEDD25}" type="slidenum">
              <a:rPr lang="en-US" smtClean="0"/>
              <a:t>‹#›</a:t>
            </a:fld>
            <a:endParaRPr lang="en-US"/>
          </a:p>
        </p:txBody>
      </p:sp>
    </p:spTree>
    <p:extLst>
      <p:ext uri="{BB962C8B-B14F-4D97-AF65-F5344CB8AC3E}">
        <p14:creationId xmlns:p14="http://schemas.microsoft.com/office/powerpoint/2010/main" val="655629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FEAF-4A14-77E0-E3D7-C95396EF5337}"/>
              </a:ext>
            </a:extLst>
          </p:cNvPr>
          <p:cNvSpPr>
            <a:spLocks noGrp="1"/>
          </p:cNvSpPr>
          <p:nvPr>
            <p:ph type="ctrTitle"/>
          </p:nvPr>
        </p:nvSpPr>
        <p:spPr>
          <a:xfrm>
            <a:off x="1524000" y="1122363"/>
            <a:ext cx="9144000" cy="1309552"/>
          </a:xfrm>
        </p:spPr>
        <p:txBody>
          <a:bodyPr>
            <a:normAutofit/>
          </a:bodyPr>
          <a:lstStyle/>
          <a:p>
            <a:r>
              <a:rPr lang="en-US" sz="4400" b="1" dirty="0"/>
              <a:t>SCM 516- FINAL PROJECT</a:t>
            </a:r>
          </a:p>
        </p:txBody>
      </p:sp>
      <p:sp>
        <p:nvSpPr>
          <p:cNvPr id="3" name="Subtitle 2">
            <a:extLst>
              <a:ext uri="{FF2B5EF4-FFF2-40B4-BE49-F238E27FC236}">
                <a16:creationId xmlns:a16="http://schemas.microsoft.com/office/drawing/2014/main" id="{1E814E1F-5143-3317-1AB6-954C6F6CF7B1}"/>
              </a:ext>
            </a:extLst>
          </p:cNvPr>
          <p:cNvSpPr>
            <a:spLocks noGrp="1"/>
          </p:cNvSpPr>
          <p:nvPr>
            <p:ph type="subTitle" idx="1"/>
          </p:nvPr>
        </p:nvSpPr>
        <p:spPr>
          <a:xfrm>
            <a:off x="1524000" y="3093396"/>
            <a:ext cx="9144000" cy="2164404"/>
          </a:xfrm>
        </p:spPr>
        <p:txBody>
          <a:bodyPr>
            <a:normAutofit fontScale="85000" lnSpcReduction="20000"/>
          </a:bodyPr>
          <a:lstStyle/>
          <a:p>
            <a:r>
              <a:rPr lang="en-US" sz="3600" b="1" dirty="0"/>
              <a:t>Team 321 Insight Knights</a:t>
            </a:r>
          </a:p>
          <a:p>
            <a:r>
              <a:rPr lang="en-US" dirty="0"/>
              <a:t>Ishika Gupta - 122931176</a:t>
            </a:r>
          </a:p>
          <a:p>
            <a:r>
              <a:rPr lang="en-US" dirty="0"/>
              <a:t> Vedant Sahu -1231053410</a:t>
            </a:r>
          </a:p>
          <a:p>
            <a:r>
              <a:rPr lang="en-US" dirty="0"/>
              <a:t>Aniket Srivastava -1230870578</a:t>
            </a:r>
          </a:p>
          <a:p>
            <a:r>
              <a:rPr lang="en-US" dirty="0"/>
              <a:t> Pin-Lin Lai - 1230644326</a:t>
            </a:r>
          </a:p>
          <a:p>
            <a:r>
              <a:rPr lang="en-US" dirty="0"/>
              <a:t> </a:t>
            </a:r>
          </a:p>
          <a:p>
            <a:endParaRPr lang="en-US" b="1" dirty="0"/>
          </a:p>
        </p:txBody>
      </p:sp>
    </p:spTree>
    <p:extLst>
      <p:ext uri="{BB962C8B-B14F-4D97-AF65-F5344CB8AC3E}">
        <p14:creationId xmlns:p14="http://schemas.microsoft.com/office/powerpoint/2010/main" val="1952720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0520-2AE5-A679-F567-93910C4501F0}"/>
              </a:ext>
            </a:extLst>
          </p:cNvPr>
          <p:cNvSpPr>
            <a:spLocks noGrp="1"/>
          </p:cNvSpPr>
          <p:nvPr>
            <p:ph type="title"/>
          </p:nvPr>
        </p:nvSpPr>
        <p:spPr/>
        <p:txBody>
          <a:bodyPr/>
          <a:lstStyle/>
          <a:p>
            <a:r>
              <a:rPr lang="en-US" dirty="0"/>
              <a:t>Building ML model – KNN without sampling</a:t>
            </a:r>
          </a:p>
        </p:txBody>
      </p:sp>
      <p:sp>
        <p:nvSpPr>
          <p:cNvPr id="3" name="Content Placeholder 2">
            <a:extLst>
              <a:ext uri="{FF2B5EF4-FFF2-40B4-BE49-F238E27FC236}">
                <a16:creationId xmlns:a16="http://schemas.microsoft.com/office/drawing/2014/main" id="{B77B07C5-3635-C40A-2A73-E7D3D1E7DF4D}"/>
              </a:ext>
            </a:extLst>
          </p:cNvPr>
          <p:cNvSpPr>
            <a:spLocks noGrp="1"/>
          </p:cNvSpPr>
          <p:nvPr>
            <p:ph idx="1"/>
          </p:nvPr>
        </p:nvSpPr>
        <p:spPr/>
        <p:txBody>
          <a:bodyPr/>
          <a:lstStyle/>
          <a:p>
            <a:r>
              <a:rPr lang="en-US" dirty="0"/>
              <a:t>Best k value: 3</a:t>
            </a:r>
          </a:p>
          <a:p>
            <a:endParaRPr lang="en-US" dirty="0"/>
          </a:p>
        </p:txBody>
      </p:sp>
      <p:pic>
        <p:nvPicPr>
          <p:cNvPr id="5" name="Picture 4" descr="A graph showing the value of a number of numbers&#10;&#10;Description automatically generated with medium confidence">
            <a:extLst>
              <a:ext uri="{FF2B5EF4-FFF2-40B4-BE49-F238E27FC236}">
                <a16:creationId xmlns:a16="http://schemas.microsoft.com/office/drawing/2014/main" id="{30DA112E-2228-E09B-BBDC-8C5B7973A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90" y="2535382"/>
            <a:ext cx="10953116" cy="3581400"/>
          </a:xfrm>
          <a:prstGeom prst="rect">
            <a:avLst/>
          </a:prstGeom>
        </p:spPr>
      </p:pic>
    </p:spTree>
    <p:extLst>
      <p:ext uri="{BB962C8B-B14F-4D97-AF65-F5344CB8AC3E}">
        <p14:creationId xmlns:p14="http://schemas.microsoft.com/office/powerpoint/2010/main" val="117349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9E85-54ED-B2D5-50EA-8C8DCF72A274}"/>
              </a:ext>
            </a:extLst>
          </p:cNvPr>
          <p:cNvSpPr>
            <a:spLocks noGrp="1"/>
          </p:cNvSpPr>
          <p:nvPr>
            <p:ph type="title"/>
          </p:nvPr>
        </p:nvSpPr>
        <p:spPr/>
        <p:txBody>
          <a:bodyPr/>
          <a:lstStyle/>
          <a:p>
            <a:r>
              <a:rPr lang="en-US" dirty="0"/>
              <a:t>Building ML model – KNN without sampling</a:t>
            </a:r>
          </a:p>
        </p:txBody>
      </p:sp>
      <p:sp>
        <p:nvSpPr>
          <p:cNvPr id="3" name="Content Placeholder 2">
            <a:extLst>
              <a:ext uri="{FF2B5EF4-FFF2-40B4-BE49-F238E27FC236}">
                <a16:creationId xmlns:a16="http://schemas.microsoft.com/office/drawing/2014/main" id="{0C6265B6-3EC4-FF79-FDCC-D1C77F63089A}"/>
              </a:ext>
            </a:extLst>
          </p:cNvPr>
          <p:cNvSpPr>
            <a:spLocks noGrp="1"/>
          </p:cNvSpPr>
          <p:nvPr>
            <p:ph idx="1"/>
          </p:nvPr>
        </p:nvSpPr>
        <p:spPr/>
        <p:txBody>
          <a:bodyPr/>
          <a:lstStyle/>
          <a:p>
            <a:r>
              <a:rPr lang="en-US" dirty="0"/>
              <a:t>To use uniform or distance weights for higher accuracy?</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B8E2475C-FCEA-4496-AC3F-518E77DCF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2" y="3429000"/>
            <a:ext cx="3761509" cy="1242651"/>
          </a:xfrm>
          <a:prstGeom prst="rect">
            <a:avLst/>
          </a:prstGeom>
        </p:spPr>
      </p:pic>
      <p:pic>
        <p:nvPicPr>
          <p:cNvPr id="7" name="Picture 6" descr="A computer code with red and black text&#10;&#10;Description automatically generated">
            <a:extLst>
              <a:ext uri="{FF2B5EF4-FFF2-40B4-BE49-F238E27FC236}">
                <a16:creationId xmlns:a16="http://schemas.microsoft.com/office/drawing/2014/main" id="{B8DDACA1-AE0C-4F5B-43F0-233DC7066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533" y="2415255"/>
            <a:ext cx="6998060" cy="3639181"/>
          </a:xfrm>
          <a:prstGeom prst="rect">
            <a:avLst/>
          </a:prstGeom>
        </p:spPr>
      </p:pic>
    </p:spTree>
    <p:extLst>
      <p:ext uri="{BB962C8B-B14F-4D97-AF65-F5344CB8AC3E}">
        <p14:creationId xmlns:p14="http://schemas.microsoft.com/office/powerpoint/2010/main" val="1666444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59F6-DC44-4A04-AD1B-EF1F22ECC398}"/>
              </a:ext>
            </a:extLst>
          </p:cNvPr>
          <p:cNvSpPr>
            <a:spLocks noGrp="1"/>
          </p:cNvSpPr>
          <p:nvPr>
            <p:ph type="title"/>
          </p:nvPr>
        </p:nvSpPr>
        <p:spPr/>
        <p:txBody>
          <a:bodyPr/>
          <a:lstStyle/>
          <a:p>
            <a:r>
              <a:rPr lang="en-US" dirty="0"/>
              <a:t>Building ML model – KNN without sampling</a:t>
            </a:r>
          </a:p>
        </p:txBody>
      </p:sp>
      <p:sp>
        <p:nvSpPr>
          <p:cNvPr id="3" name="Content Placeholder 2">
            <a:extLst>
              <a:ext uri="{FF2B5EF4-FFF2-40B4-BE49-F238E27FC236}">
                <a16:creationId xmlns:a16="http://schemas.microsoft.com/office/drawing/2014/main" id="{9F641C0C-749F-E6E5-D31F-427BCA0217F4}"/>
              </a:ext>
            </a:extLst>
          </p:cNvPr>
          <p:cNvSpPr>
            <a:spLocks noGrp="1"/>
          </p:cNvSpPr>
          <p:nvPr>
            <p:ph idx="1"/>
          </p:nvPr>
        </p:nvSpPr>
        <p:spPr/>
        <p:txBody>
          <a:bodyPr/>
          <a:lstStyle/>
          <a:p>
            <a:r>
              <a:rPr lang="en-US" dirty="0"/>
              <a:t>Final model:</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DDCE5143-051E-D1F1-1338-7CC73C1A1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131" y="2579752"/>
            <a:ext cx="8462075" cy="3732148"/>
          </a:xfrm>
          <a:prstGeom prst="rect">
            <a:avLst/>
          </a:prstGeom>
        </p:spPr>
      </p:pic>
    </p:spTree>
    <p:extLst>
      <p:ext uri="{BB962C8B-B14F-4D97-AF65-F5344CB8AC3E}">
        <p14:creationId xmlns:p14="http://schemas.microsoft.com/office/powerpoint/2010/main" val="169168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EA81-913B-CD02-A066-EDBC2E7A133F}"/>
              </a:ext>
            </a:extLst>
          </p:cNvPr>
          <p:cNvSpPr>
            <a:spLocks noGrp="1"/>
          </p:cNvSpPr>
          <p:nvPr>
            <p:ph type="title"/>
          </p:nvPr>
        </p:nvSpPr>
        <p:spPr/>
        <p:txBody>
          <a:bodyPr/>
          <a:lstStyle/>
          <a:p>
            <a:r>
              <a:rPr lang="en-US" dirty="0"/>
              <a:t>Building ML model – KNN without sampling</a:t>
            </a:r>
          </a:p>
        </p:txBody>
      </p:sp>
      <p:pic>
        <p:nvPicPr>
          <p:cNvPr id="5" name="Content Placeholder 4" descr="A screenshot of a graph&#10;&#10;Description automatically generated">
            <a:extLst>
              <a:ext uri="{FF2B5EF4-FFF2-40B4-BE49-F238E27FC236}">
                <a16:creationId xmlns:a16="http://schemas.microsoft.com/office/drawing/2014/main" id="{3BBC3D6C-45D9-5BE3-EE92-DF297BE49E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385" y="1567626"/>
            <a:ext cx="5725870" cy="4775593"/>
          </a:xfrm>
        </p:spPr>
      </p:pic>
      <p:pic>
        <p:nvPicPr>
          <p:cNvPr id="7" name="Picture 6" descr="A computer code with text&#10;&#10;Description automatically generated with medium confidence">
            <a:extLst>
              <a:ext uri="{FF2B5EF4-FFF2-40B4-BE49-F238E27FC236}">
                <a16:creationId xmlns:a16="http://schemas.microsoft.com/office/drawing/2014/main" id="{CF19AD34-459F-FBBA-44EF-7B26BBC86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406" y="2530429"/>
            <a:ext cx="5607338" cy="1797142"/>
          </a:xfrm>
          <a:prstGeom prst="rect">
            <a:avLst/>
          </a:prstGeom>
        </p:spPr>
      </p:pic>
    </p:spTree>
    <p:extLst>
      <p:ext uri="{BB962C8B-B14F-4D97-AF65-F5344CB8AC3E}">
        <p14:creationId xmlns:p14="http://schemas.microsoft.com/office/powerpoint/2010/main" val="295317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1872-BD8D-A114-D314-8055F8C98892}"/>
              </a:ext>
            </a:extLst>
          </p:cNvPr>
          <p:cNvSpPr>
            <a:spLocks noGrp="1"/>
          </p:cNvSpPr>
          <p:nvPr>
            <p:ph type="title"/>
          </p:nvPr>
        </p:nvSpPr>
        <p:spPr/>
        <p:txBody>
          <a:bodyPr/>
          <a:lstStyle/>
          <a:p>
            <a:r>
              <a:rPr lang="en-US" dirty="0"/>
              <a:t>Building ML model – KNN without sampling</a:t>
            </a:r>
          </a:p>
        </p:txBody>
      </p:sp>
      <p:pic>
        <p:nvPicPr>
          <p:cNvPr id="5" name="Content Placeholder 4" descr="A screenshot of a computer code&#10;&#10;Description automatically generated">
            <a:extLst>
              <a:ext uri="{FF2B5EF4-FFF2-40B4-BE49-F238E27FC236}">
                <a16:creationId xmlns:a16="http://schemas.microsoft.com/office/drawing/2014/main" id="{0BEA5487-5F0F-8107-F310-3B809AC792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7662" y="2718181"/>
            <a:ext cx="6230546" cy="1421638"/>
          </a:xfrm>
        </p:spPr>
      </p:pic>
      <p:pic>
        <p:nvPicPr>
          <p:cNvPr id="6" name="Picture 5" descr="A screenshot of a computer&#10;&#10;Description automatically generated">
            <a:extLst>
              <a:ext uri="{FF2B5EF4-FFF2-40B4-BE49-F238E27FC236}">
                <a16:creationId xmlns:a16="http://schemas.microsoft.com/office/drawing/2014/main" id="{9C69AC9C-ABB1-E1E1-E63F-7AC1FA55F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69" y="2080142"/>
            <a:ext cx="5207993" cy="3267712"/>
          </a:xfrm>
          <a:prstGeom prst="rect">
            <a:avLst/>
          </a:prstGeom>
        </p:spPr>
      </p:pic>
    </p:spTree>
    <p:extLst>
      <p:ext uri="{BB962C8B-B14F-4D97-AF65-F5344CB8AC3E}">
        <p14:creationId xmlns:p14="http://schemas.microsoft.com/office/powerpoint/2010/main" val="350166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631C-86AD-BC8E-6FA8-565D2444D80B}"/>
              </a:ext>
            </a:extLst>
          </p:cNvPr>
          <p:cNvSpPr>
            <a:spLocks noGrp="1"/>
          </p:cNvSpPr>
          <p:nvPr>
            <p:ph type="title"/>
          </p:nvPr>
        </p:nvSpPr>
        <p:spPr/>
        <p:txBody>
          <a:bodyPr/>
          <a:lstStyle/>
          <a:p>
            <a:r>
              <a:rPr lang="en-US" dirty="0"/>
              <a:t>Building ML model – KNN without sampling</a:t>
            </a:r>
          </a:p>
        </p:txBody>
      </p:sp>
      <p:pic>
        <p:nvPicPr>
          <p:cNvPr id="5" name="Content Placeholder 4" descr="A screen shot of a computer code&#10;&#10;Description automatically generated">
            <a:extLst>
              <a:ext uri="{FF2B5EF4-FFF2-40B4-BE49-F238E27FC236}">
                <a16:creationId xmlns:a16="http://schemas.microsoft.com/office/drawing/2014/main" id="{24F93B3A-1879-7C66-E5AB-8E441D07D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849" y="1876292"/>
            <a:ext cx="11185909" cy="2085141"/>
          </a:xfrm>
        </p:spPr>
      </p:pic>
      <p:pic>
        <p:nvPicPr>
          <p:cNvPr id="9" name="Picture 8" descr="A close up of a number&#10;&#10;Description automatically generated">
            <a:extLst>
              <a:ext uri="{FF2B5EF4-FFF2-40B4-BE49-F238E27FC236}">
                <a16:creationId xmlns:a16="http://schemas.microsoft.com/office/drawing/2014/main" id="{555E51BA-0239-FDD4-E936-31319671D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63" y="4444855"/>
            <a:ext cx="9377880" cy="1282173"/>
          </a:xfrm>
          <a:prstGeom prst="rect">
            <a:avLst/>
          </a:prstGeom>
        </p:spPr>
      </p:pic>
    </p:spTree>
    <p:extLst>
      <p:ext uri="{BB962C8B-B14F-4D97-AF65-F5344CB8AC3E}">
        <p14:creationId xmlns:p14="http://schemas.microsoft.com/office/powerpoint/2010/main" val="232661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B8AF-B2C8-C200-FC89-32C962C6E0DD}"/>
              </a:ext>
            </a:extLst>
          </p:cNvPr>
          <p:cNvSpPr>
            <a:spLocks noGrp="1"/>
          </p:cNvSpPr>
          <p:nvPr>
            <p:ph type="title"/>
          </p:nvPr>
        </p:nvSpPr>
        <p:spPr/>
        <p:txBody>
          <a:bodyPr/>
          <a:lstStyle/>
          <a:p>
            <a:r>
              <a:rPr lang="en-US" dirty="0"/>
              <a:t>Sampling dataset</a:t>
            </a:r>
          </a:p>
        </p:txBody>
      </p:sp>
      <p:pic>
        <p:nvPicPr>
          <p:cNvPr id="5" name="Content Placeholder 4" descr="A screenshot of a computer&#10;&#10;Description automatically generated">
            <a:extLst>
              <a:ext uri="{FF2B5EF4-FFF2-40B4-BE49-F238E27FC236}">
                <a16:creationId xmlns:a16="http://schemas.microsoft.com/office/drawing/2014/main" id="{52397903-5275-5AAC-434F-794D912AC3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665" y="2497671"/>
            <a:ext cx="11584669" cy="3210401"/>
          </a:xfrm>
        </p:spPr>
      </p:pic>
      <p:sp>
        <p:nvSpPr>
          <p:cNvPr id="6" name="TextBox 5">
            <a:extLst>
              <a:ext uri="{FF2B5EF4-FFF2-40B4-BE49-F238E27FC236}">
                <a16:creationId xmlns:a16="http://schemas.microsoft.com/office/drawing/2014/main" id="{7E2B2754-EEE5-3A3C-F2BD-9279DAB3099B}"/>
              </a:ext>
            </a:extLst>
          </p:cNvPr>
          <p:cNvSpPr txBox="1"/>
          <p:nvPr/>
        </p:nvSpPr>
        <p:spPr>
          <a:xfrm>
            <a:off x="949036" y="1842655"/>
            <a:ext cx="8229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Using SMOTE Oversampling</a:t>
            </a:r>
          </a:p>
        </p:txBody>
      </p:sp>
    </p:spTree>
    <p:extLst>
      <p:ext uri="{BB962C8B-B14F-4D97-AF65-F5344CB8AC3E}">
        <p14:creationId xmlns:p14="http://schemas.microsoft.com/office/powerpoint/2010/main" val="44998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82B8-BB3C-81A7-80E9-BC2F5E753B41}"/>
              </a:ext>
            </a:extLst>
          </p:cNvPr>
          <p:cNvSpPr>
            <a:spLocks noGrp="1"/>
          </p:cNvSpPr>
          <p:nvPr>
            <p:ph type="title"/>
          </p:nvPr>
        </p:nvSpPr>
        <p:spPr/>
        <p:txBody>
          <a:bodyPr/>
          <a:lstStyle/>
          <a:p>
            <a:r>
              <a:rPr lang="en-US" dirty="0"/>
              <a:t>KNN – with sampling</a:t>
            </a:r>
          </a:p>
        </p:txBody>
      </p:sp>
      <p:sp>
        <p:nvSpPr>
          <p:cNvPr id="3" name="Content Placeholder 2">
            <a:extLst>
              <a:ext uri="{FF2B5EF4-FFF2-40B4-BE49-F238E27FC236}">
                <a16:creationId xmlns:a16="http://schemas.microsoft.com/office/drawing/2014/main" id="{C64AAC24-EE68-DF25-2045-C5BEA62D3039}"/>
              </a:ext>
            </a:extLst>
          </p:cNvPr>
          <p:cNvSpPr>
            <a:spLocks noGrp="1"/>
          </p:cNvSpPr>
          <p:nvPr>
            <p:ph idx="1"/>
          </p:nvPr>
        </p:nvSpPr>
        <p:spPr/>
        <p:txBody>
          <a:bodyPr/>
          <a:lstStyle/>
          <a:p>
            <a:r>
              <a:rPr lang="en-US" dirty="0"/>
              <a:t>Best k value: 3</a:t>
            </a:r>
          </a:p>
          <a:p>
            <a:endParaRPr lang="en-US" dirty="0"/>
          </a:p>
        </p:txBody>
      </p:sp>
      <p:pic>
        <p:nvPicPr>
          <p:cNvPr id="5" name="Picture 4" descr="A graph with lines and numbers&#10;&#10;Description automatically generated with medium confidence">
            <a:extLst>
              <a:ext uri="{FF2B5EF4-FFF2-40B4-BE49-F238E27FC236}">
                <a16:creationId xmlns:a16="http://schemas.microsoft.com/office/drawing/2014/main" id="{D091CE61-2297-2084-ABCE-F817969BB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08" y="2496604"/>
            <a:ext cx="11354384" cy="3873699"/>
          </a:xfrm>
          <a:prstGeom prst="rect">
            <a:avLst/>
          </a:prstGeom>
        </p:spPr>
      </p:pic>
    </p:spTree>
    <p:extLst>
      <p:ext uri="{BB962C8B-B14F-4D97-AF65-F5344CB8AC3E}">
        <p14:creationId xmlns:p14="http://schemas.microsoft.com/office/powerpoint/2010/main" val="237572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D8C0-1D32-0E15-3D73-2998B1098307}"/>
              </a:ext>
            </a:extLst>
          </p:cNvPr>
          <p:cNvSpPr>
            <a:spLocks noGrp="1"/>
          </p:cNvSpPr>
          <p:nvPr>
            <p:ph type="title"/>
          </p:nvPr>
        </p:nvSpPr>
        <p:spPr/>
        <p:txBody>
          <a:bodyPr/>
          <a:lstStyle/>
          <a:p>
            <a:r>
              <a:rPr lang="en-US" dirty="0"/>
              <a:t>KNN – with sampling</a:t>
            </a:r>
          </a:p>
        </p:txBody>
      </p:sp>
      <p:sp>
        <p:nvSpPr>
          <p:cNvPr id="3" name="Content Placeholder 2">
            <a:extLst>
              <a:ext uri="{FF2B5EF4-FFF2-40B4-BE49-F238E27FC236}">
                <a16:creationId xmlns:a16="http://schemas.microsoft.com/office/drawing/2014/main" id="{A23653B6-7C55-3EF6-9079-919D88353CEC}"/>
              </a:ext>
            </a:extLst>
          </p:cNvPr>
          <p:cNvSpPr>
            <a:spLocks noGrp="1"/>
          </p:cNvSpPr>
          <p:nvPr>
            <p:ph idx="1"/>
          </p:nvPr>
        </p:nvSpPr>
        <p:spPr/>
        <p:txBody>
          <a:bodyPr/>
          <a:lstStyle/>
          <a:p>
            <a:r>
              <a:rPr lang="en-US" dirty="0"/>
              <a:t>Higher accuracy with uniform or distance weights?</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4B0A5757-7747-2B5E-B467-97ADF648C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37321"/>
            <a:ext cx="9882193" cy="1743108"/>
          </a:xfrm>
          <a:prstGeom prst="rect">
            <a:avLst/>
          </a:prstGeom>
        </p:spPr>
      </p:pic>
    </p:spTree>
    <p:extLst>
      <p:ext uri="{BB962C8B-B14F-4D97-AF65-F5344CB8AC3E}">
        <p14:creationId xmlns:p14="http://schemas.microsoft.com/office/powerpoint/2010/main" val="3334187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D85E-28C5-5CFF-AC2F-36C6333C4467}"/>
              </a:ext>
            </a:extLst>
          </p:cNvPr>
          <p:cNvSpPr>
            <a:spLocks noGrp="1"/>
          </p:cNvSpPr>
          <p:nvPr>
            <p:ph type="title"/>
          </p:nvPr>
        </p:nvSpPr>
        <p:spPr/>
        <p:txBody>
          <a:bodyPr/>
          <a:lstStyle/>
          <a:p>
            <a:r>
              <a:rPr lang="en-US" dirty="0"/>
              <a:t>KNN – with sampling</a:t>
            </a:r>
          </a:p>
        </p:txBody>
      </p:sp>
      <p:sp>
        <p:nvSpPr>
          <p:cNvPr id="3" name="Content Placeholder 2">
            <a:extLst>
              <a:ext uri="{FF2B5EF4-FFF2-40B4-BE49-F238E27FC236}">
                <a16:creationId xmlns:a16="http://schemas.microsoft.com/office/drawing/2014/main" id="{9BB3B3CE-8688-69EB-B091-AC1474B11EA7}"/>
              </a:ext>
            </a:extLst>
          </p:cNvPr>
          <p:cNvSpPr>
            <a:spLocks noGrp="1"/>
          </p:cNvSpPr>
          <p:nvPr>
            <p:ph idx="1"/>
          </p:nvPr>
        </p:nvSpPr>
        <p:spPr/>
        <p:txBody>
          <a:bodyPr/>
          <a:lstStyle/>
          <a:p>
            <a:r>
              <a:rPr lang="en-US" dirty="0"/>
              <a:t>Final KNN model:</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E968B0C9-83B1-7B05-7B52-8801218F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928" y="2486965"/>
            <a:ext cx="7082435" cy="3824935"/>
          </a:xfrm>
          <a:prstGeom prst="rect">
            <a:avLst/>
          </a:prstGeom>
        </p:spPr>
      </p:pic>
    </p:spTree>
    <p:extLst>
      <p:ext uri="{BB962C8B-B14F-4D97-AF65-F5344CB8AC3E}">
        <p14:creationId xmlns:p14="http://schemas.microsoft.com/office/powerpoint/2010/main" val="997085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FEAF-4A14-77E0-E3D7-C95396EF5337}"/>
              </a:ext>
            </a:extLst>
          </p:cNvPr>
          <p:cNvSpPr>
            <a:spLocks noGrp="1"/>
          </p:cNvSpPr>
          <p:nvPr>
            <p:ph type="ctrTitle"/>
          </p:nvPr>
        </p:nvSpPr>
        <p:spPr>
          <a:xfrm>
            <a:off x="1524000" y="256601"/>
            <a:ext cx="9144000" cy="2387600"/>
          </a:xfrm>
        </p:spPr>
        <p:txBody>
          <a:bodyPr/>
          <a:lstStyle/>
          <a:p>
            <a:r>
              <a:rPr lang="en-US" dirty="0"/>
              <a:t>Classification</a:t>
            </a:r>
          </a:p>
        </p:txBody>
      </p:sp>
      <p:sp>
        <p:nvSpPr>
          <p:cNvPr id="3" name="Subtitle 2">
            <a:extLst>
              <a:ext uri="{FF2B5EF4-FFF2-40B4-BE49-F238E27FC236}">
                <a16:creationId xmlns:a16="http://schemas.microsoft.com/office/drawing/2014/main" id="{1E814E1F-5143-3317-1AB6-954C6F6CF7B1}"/>
              </a:ext>
            </a:extLst>
          </p:cNvPr>
          <p:cNvSpPr>
            <a:spLocks noGrp="1"/>
          </p:cNvSpPr>
          <p:nvPr>
            <p:ph type="subTitle" idx="1"/>
          </p:nvPr>
        </p:nvSpPr>
        <p:spPr>
          <a:xfrm>
            <a:off x="1416996" y="2644201"/>
            <a:ext cx="9144000" cy="1655762"/>
          </a:xfrm>
        </p:spPr>
        <p:txBody>
          <a:bodyPr/>
          <a:lstStyle/>
          <a:p>
            <a:r>
              <a:rPr lang="en-US" dirty="0"/>
              <a:t>Obesity Dataset</a:t>
            </a:r>
          </a:p>
        </p:txBody>
      </p:sp>
      <p:grpSp>
        <p:nvGrpSpPr>
          <p:cNvPr id="7" name="Group 6">
            <a:extLst>
              <a:ext uri="{FF2B5EF4-FFF2-40B4-BE49-F238E27FC236}">
                <a16:creationId xmlns:a16="http://schemas.microsoft.com/office/drawing/2014/main" id="{6B8E335E-7EEF-0324-835C-B8C230E682CB}"/>
              </a:ext>
            </a:extLst>
          </p:cNvPr>
          <p:cNvGrpSpPr/>
          <p:nvPr/>
        </p:nvGrpSpPr>
        <p:grpSpPr>
          <a:xfrm>
            <a:off x="173038" y="3278222"/>
            <a:ext cx="11845924" cy="3667328"/>
            <a:chOff x="173038" y="3200400"/>
            <a:chExt cx="11845924" cy="3667328"/>
          </a:xfrm>
        </p:grpSpPr>
        <p:pic>
          <p:nvPicPr>
            <p:cNvPr id="8" name="Picture 2" descr="Premium Vector | Fat and slim people. weight loss concept. woman and man  figure. colorful flat illustration.">
              <a:extLst>
                <a:ext uri="{FF2B5EF4-FFF2-40B4-BE49-F238E27FC236}">
                  <a16:creationId xmlns:a16="http://schemas.microsoft.com/office/drawing/2014/main" id="{70C9321A-3A94-5AB0-90CE-5BA4F707F1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 b="47916"/>
            <a:stretch/>
          </p:blipFill>
          <p:spPr bwMode="auto">
            <a:xfrm>
              <a:off x="6211887" y="3200400"/>
              <a:ext cx="5807075" cy="354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remium Vector | Fat and slim people. weight loss concept. woman and man  figure. colorful flat illustration.">
              <a:extLst>
                <a:ext uri="{FF2B5EF4-FFF2-40B4-BE49-F238E27FC236}">
                  <a16:creationId xmlns:a16="http://schemas.microsoft.com/office/drawing/2014/main" id="{4217A316-6D57-F0BA-B789-0DFBB03F5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173038" y="3438728"/>
              <a:ext cx="5807075" cy="3429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4335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7791-0830-43DA-0F6C-736561192CAE}"/>
              </a:ext>
            </a:extLst>
          </p:cNvPr>
          <p:cNvSpPr>
            <a:spLocks noGrp="1"/>
          </p:cNvSpPr>
          <p:nvPr>
            <p:ph type="title"/>
          </p:nvPr>
        </p:nvSpPr>
        <p:spPr/>
        <p:txBody>
          <a:bodyPr/>
          <a:lstStyle/>
          <a:p>
            <a:r>
              <a:rPr lang="en-US" dirty="0"/>
              <a:t>KNN – with sampling</a:t>
            </a:r>
          </a:p>
        </p:txBody>
      </p:sp>
      <p:sp>
        <p:nvSpPr>
          <p:cNvPr id="3" name="Content Placeholder 2">
            <a:extLst>
              <a:ext uri="{FF2B5EF4-FFF2-40B4-BE49-F238E27FC236}">
                <a16:creationId xmlns:a16="http://schemas.microsoft.com/office/drawing/2014/main" id="{4BFD3804-6636-533E-CC8C-B20F40FEF776}"/>
              </a:ext>
            </a:extLst>
          </p:cNvPr>
          <p:cNvSpPr>
            <a:spLocks noGrp="1"/>
          </p:cNvSpPr>
          <p:nvPr>
            <p:ph idx="1"/>
          </p:nvPr>
        </p:nvSpPr>
        <p:spPr/>
        <p:txBody>
          <a:bodyPr/>
          <a:lstStyle/>
          <a:p>
            <a:pPr marL="0" indent="0">
              <a:buNone/>
            </a:pPr>
            <a:endParaRPr lang="en-US" dirty="0"/>
          </a:p>
          <a:p>
            <a:endParaRPr lang="en-US" dirty="0"/>
          </a:p>
        </p:txBody>
      </p:sp>
      <p:pic>
        <p:nvPicPr>
          <p:cNvPr id="5" name="Picture 4" descr="A screenshot of a graph&#10;&#10;Description automatically generated">
            <a:extLst>
              <a:ext uri="{FF2B5EF4-FFF2-40B4-BE49-F238E27FC236}">
                <a16:creationId xmlns:a16="http://schemas.microsoft.com/office/drawing/2014/main" id="{79F09CF3-0BC2-89AB-4DF6-4FD0D8BB2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33" y="1637132"/>
            <a:ext cx="5508463" cy="485574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9BBDEFD-B7A2-3D33-E786-D49C46F29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933" y="2006065"/>
            <a:ext cx="5976037" cy="3001814"/>
          </a:xfrm>
          <a:prstGeom prst="rect">
            <a:avLst/>
          </a:prstGeom>
        </p:spPr>
      </p:pic>
    </p:spTree>
    <p:extLst>
      <p:ext uri="{BB962C8B-B14F-4D97-AF65-F5344CB8AC3E}">
        <p14:creationId xmlns:p14="http://schemas.microsoft.com/office/powerpoint/2010/main" val="342712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D489-774E-E497-6B7E-A0C4ED1D6493}"/>
              </a:ext>
            </a:extLst>
          </p:cNvPr>
          <p:cNvSpPr>
            <a:spLocks noGrp="1"/>
          </p:cNvSpPr>
          <p:nvPr>
            <p:ph type="title"/>
          </p:nvPr>
        </p:nvSpPr>
        <p:spPr/>
        <p:txBody>
          <a:bodyPr/>
          <a:lstStyle/>
          <a:p>
            <a:r>
              <a:rPr lang="en-US" dirty="0"/>
              <a:t>Conclusion about KNN with and without sampling</a:t>
            </a:r>
          </a:p>
        </p:txBody>
      </p:sp>
      <p:sp>
        <p:nvSpPr>
          <p:cNvPr id="3" name="Content Placeholder 2">
            <a:extLst>
              <a:ext uri="{FF2B5EF4-FFF2-40B4-BE49-F238E27FC236}">
                <a16:creationId xmlns:a16="http://schemas.microsoft.com/office/drawing/2014/main" id="{BF4055E1-0DA4-855E-1ED5-E177F93459D7}"/>
              </a:ext>
            </a:extLst>
          </p:cNvPr>
          <p:cNvSpPr>
            <a:spLocks noGrp="1"/>
          </p:cNvSpPr>
          <p:nvPr>
            <p:ph idx="1"/>
          </p:nvPr>
        </p:nvSpPr>
        <p:spPr/>
        <p:txBody>
          <a:bodyPr>
            <a:normAutofit fontScale="92500" lnSpcReduction="10000"/>
          </a:bodyPr>
          <a:lstStyle/>
          <a:p>
            <a:r>
              <a:rPr lang="en-US" b="0" i="0" dirty="0">
                <a:effectLst/>
                <a:latin typeface="system-ui"/>
              </a:rPr>
              <a:t>Ideal value of k is 3 whether the data is sampled or not.</a:t>
            </a:r>
          </a:p>
          <a:p>
            <a:r>
              <a:rPr lang="en-US" b="0" i="0" dirty="0">
                <a:effectLst/>
                <a:latin typeface="system-ui"/>
              </a:rPr>
              <a:t>when data is not sampled, the same accuracy was achieved using uniform and distance weights - so it does not matter.</a:t>
            </a:r>
          </a:p>
          <a:p>
            <a:r>
              <a:rPr lang="en-US" b="0" i="0" dirty="0">
                <a:effectLst/>
                <a:latin typeface="system-ui"/>
              </a:rPr>
              <a:t>when data is sampled, higher accuracy was achieved using uniform weights when compared to distance weights.</a:t>
            </a:r>
          </a:p>
          <a:p>
            <a:r>
              <a:rPr lang="en-US" b="0" i="0" dirty="0">
                <a:effectLst/>
                <a:latin typeface="system-ui"/>
              </a:rPr>
              <a:t>when data is not sampled, the accuracy of training and testing is 96% and 94% approx.</a:t>
            </a:r>
          </a:p>
          <a:p>
            <a:r>
              <a:rPr lang="en-US" b="0" i="0" dirty="0">
                <a:effectLst/>
                <a:latin typeface="system-ui"/>
              </a:rPr>
              <a:t>when data is sampled the training and testing accuracies are both 95% approx.</a:t>
            </a:r>
          </a:p>
          <a:p>
            <a:r>
              <a:rPr lang="en-US" b="0" i="0" dirty="0">
                <a:effectLst/>
                <a:latin typeface="system-ui"/>
              </a:rPr>
              <a:t>Sampling the data reduced the training accuracy by 1% and increased the testing accuracy by 1%. So</a:t>
            </a:r>
            <a:r>
              <a:rPr lang="en-US" dirty="0">
                <a:latin typeface="system-ui"/>
              </a:rPr>
              <a:t>, </a:t>
            </a:r>
            <a:r>
              <a:rPr lang="en-US" b="0" i="0" dirty="0">
                <a:effectLst/>
                <a:latin typeface="system-ui"/>
              </a:rPr>
              <a:t>sampling improved the overall performance.</a:t>
            </a:r>
          </a:p>
          <a:p>
            <a:pPr marL="0" indent="0">
              <a:buNone/>
            </a:pPr>
            <a:endParaRPr lang="en-US" dirty="0"/>
          </a:p>
        </p:txBody>
      </p:sp>
    </p:spTree>
    <p:extLst>
      <p:ext uri="{BB962C8B-B14F-4D97-AF65-F5344CB8AC3E}">
        <p14:creationId xmlns:p14="http://schemas.microsoft.com/office/powerpoint/2010/main" val="1336425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41C0C-749F-E6E5-D31F-427BCA0217F4}"/>
              </a:ext>
            </a:extLst>
          </p:cNvPr>
          <p:cNvSpPr>
            <a:spLocks noGrp="1"/>
          </p:cNvSpPr>
          <p:nvPr>
            <p:ph idx="1"/>
          </p:nvPr>
        </p:nvSpPr>
        <p:spPr/>
        <p:txBody>
          <a:bodyPr/>
          <a:lstStyle/>
          <a:p>
            <a:r>
              <a:rPr lang="en-US" dirty="0"/>
              <a:t>Final model:</a:t>
            </a:r>
          </a:p>
          <a:p>
            <a:endParaRPr lang="en-US" dirty="0"/>
          </a:p>
        </p:txBody>
      </p:sp>
      <p:pic>
        <p:nvPicPr>
          <p:cNvPr id="4" name="Picture 3" descr="A screenshot of a computer code&#10;&#10;Description automatically generated">
            <a:extLst>
              <a:ext uri="{FF2B5EF4-FFF2-40B4-BE49-F238E27FC236}">
                <a16:creationId xmlns:a16="http://schemas.microsoft.com/office/drawing/2014/main" id="{87735996-DD8A-162F-94CB-FAE1F9E36400}"/>
              </a:ext>
            </a:extLst>
          </p:cNvPr>
          <p:cNvPicPr>
            <a:picLocks noChangeAspect="1"/>
          </p:cNvPicPr>
          <p:nvPr/>
        </p:nvPicPr>
        <p:blipFill rotWithShape="1">
          <a:blip r:embed="rId2"/>
          <a:srcRect b="15422"/>
          <a:stretch/>
        </p:blipFill>
        <p:spPr>
          <a:xfrm>
            <a:off x="2474124" y="2573734"/>
            <a:ext cx="7243751" cy="2855119"/>
          </a:xfrm>
          <a:prstGeom prst="rect">
            <a:avLst/>
          </a:prstGeom>
        </p:spPr>
      </p:pic>
      <p:sp>
        <p:nvSpPr>
          <p:cNvPr id="10" name="Title 9">
            <a:extLst>
              <a:ext uri="{FF2B5EF4-FFF2-40B4-BE49-F238E27FC236}">
                <a16:creationId xmlns:a16="http://schemas.microsoft.com/office/drawing/2014/main" id="{9BA28A7B-FB84-6F0C-3555-15D65AC5E75A}"/>
              </a:ext>
            </a:extLst>
          </p:cNvPr>
          <p:cNvSpPr>
            <a:spLocks noGrp="1"/>
          </p:cNvSpPr>
          <p:nvPr>
            <p:ph type="title"/>
          </p:nvPr>
        </p:nvSpPr>
        <p:spPr/>
        <p:txBody>
          <a:bodyPr vert="horz" lIns="91440" tIns="45720" rIns="91440" bIns="45720" rtlCol="0" anchor="ctr">
            <a:normAutofit/>
          </a:bodyPr>
          <a:lstStyle/>
          <a:p>
            <a:r>
              <a:rPr lang="en-US" dirty="0"/>
              <a:t>NAIVE BAYES – without sampling</a:t>
            </a:r>
            <a:endParaRPr lang="en-TW" dirty="0"/>
          </a:p>
        </p:txBody>
      </p:sp>
    </p:spTree>
    <p:extLst>
      <p:ext uri="{BB962C8B-B14F-4D97-AF65-F5344CB8AC3E}">
        <p14:creationId xmlns:p14="http://schemas.microsoft.com/office/powerpoint/2010/main" val="355063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code with text&#10;&#10;Description automatically generated with medium confidence">
            <a:extLst>
              <a:ext uri="{FF2B5EF4-FFF2-40B4-BE49-F238E27FC236}">
                <a16:creationId xmlns:a16="http://schemas.microsoft.com/office/drawing/2014/main" id="{CF19AD34-459F-FBBA-44EF-7B26BBC8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406" y="2530429"/>
            <a:ext cx="5607338" cy="1797142"/>
          </a:xfrm>
          <a:prstGeom prst="rect">
            <a:avLst/>
          </a:prstGeom>
        </p:spPr>
      </p:pic>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vert="horz" lIns="91440" tIns="45720" rIns="91440" bIns="45720" rtlCol="0" anchor="ctr">
            <a:normAutofit/>
          </a:bodyPr>
          <a:lstStyle/>
          <a:p>
            <a:r>
              <a:rPr lang="en-US" dirty="0"/>
              <a:t>NAIVE BAYES – without sampling</a:t>
            </a:r>
            <a:endParaRPr lang="en-TW" dirty="0"/>
          </a:p>
        </p:txBody>
      </p:sp>
      <p:pic>
        <p:nvPicPr>
          <p:cNvPr id="15" name="Content Placeholder 14" descr="A screenshot of a computer&#10;&#10;Description automatically generated">
            <a:extLst>
              <a:ext uri="{FF2B5EF4-FFF2-40B4-BE49-F238E27FC236}">
                <a16:creationId xmlns:a16="http://schemas.microsoft.com/office/drawing/2014/main" id="{FC51D0B4-04F1-F258-CF0E-DB90234B90A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90" r="2010" b="89316"/>
          <a:stretch/>
        </p:blipFill>
        <p:spPr>
          <a:xfrm>
            <a:off x="320532" y="1466377"/>
            <a:ext cx="5927868" cy="448621"/>
          </a:xfrm>
        </p:spPr>
      </p:pic>
      <p:pic>
        <p:nvPicPr>
          <p:cNvPr id="3" name="Picture 2">
            <a:extLst>
              <a:ext uri="{FF2B5EF4-FFF2-40B4-BE49-F238E27FC236}">
                <a16:creationId xmlns:a16="http://schemas.microsoft.com/office/drawing/2014/main" id="{BD3209A0-D4D8-08D7-1A4D-282B98485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6" y="1995488"/>
            <a:ext cx="5416828" cy="4216617"/>
          </a:xfrm>
          <a:prstGeom prst="rect">
            <a:avLst/>
          </a:prstGeom>
        </p:spPr>
      </p:pic>
    </p:spTree>
    <p:extLst>
      <p:ext uri="{BB962C8B-B14F-4D97-AF65-F5344CB8AC3E}">
        <p14:creationId xmlns:p14="http://schemas.microsoft.com/office/powerpoint/2010/main" val="102176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3189B8E7-002E-11D3-5A4B-4DB9C4560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500" y="1428675"/>
            <a:ext cx="8607459" cy="4000650"/>
          </a:xfrm>
        </p:spPr>
      </p:pic>
      <p:pic>
        <p:nvPicPr>
          <p:cNvPr id="9" name="Picture 8" descr="A close up of a number&#10;&#10;Description automatically generated">
            <a:extLst>
              <a:ext uri="{FF2B5EF4-FFF2-40B4-BE49-F238E27FC236}">
                <a16:creationId xmlns:a16="http://schemas.microsoft.com/office/drawing/2014/main" id="{49E95F13-2E66-BCB5-3887-4C1167F20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067" y="5533295"/>
            <a:ext cx="7941892" cy="1085840"/>
          </a:xfrm>
          <a:prstGeom prst="rect">
            <a:avLst/>
          </a:prstGeom>
        </p:spPr>
      </p:pic>
      <p:sp>
        <p:nvSpPr>
          <p:cNvPr id="10" name="TextBox 9">
            <a:extLst>
              <a:ext uri="{FF2B5EF4-FFF2-40B4-BE49-F238E27FC236}">
                <a16:creationId xmlns:a16="http://schemas.microsoft.com/office/drawing/2014/main" id="{78D6EE61-D35D-C62E-6BE3-21D8D322A417}"/>
              </a:ext>
            </a:extLst>
          </p:cNvPr>
          <p:cNvSpPr txBox="1"/>
          <p:nvPr/>
        </p:nvSpPr>
        <p:spPr>
          <a:xfrm>
            <a:off x="1587500" y="5533295"/>
            <a:ext cx="665567" cy="369332"/>
          </a:xfrm>
          <a:prstGeom prst="rect">
            <a:avLst/>
          </a:prstGeom>
          <a:noFill/>
        </p:spPr>
        <p:txBody>
          <a:bodyPr wrap="none" rtlCol="0">
            <a:spAutoFit/>
          </a:bodyPr>
          <a:lstStyle/>
          <a:p>
            <a:r>
              <a:rPr lang="en-TW" dirty="0"/>
              <a:t>KNN:</a:t>
            </a:r>
          </a:p>
        </p:txBody>
      </p:sp>
      <p:sp>
        <p:nvSpPr>
          <p:cNvPr id="13" name="Title 10">
            <a:extLst>
              <a:ext uri="{FF2B5EF4-FFF2-40B4-BE49-F238E27FC236}">
                <a16:creationId xmlns:a16="http://schemas.microsoft.com/office/drawing/2014/main" id="{ACE4F826-BE50-00C5-C025-62CC1109671F}"/>
              </a:ext>
            </a:extLst>
          </p:cNvPr>
          <p:cNvSpPr>
            <a:spLocks noGrp="1"/>
          </p:cNvSpPr>
          <p:nvPr>
            <p:ph type="title"/>
          </p:nvPr>
        </p:nvSpPr>
        <p:spPr/>
        <p:txBody>
          <a:bodyPr vert="horz" lIns="91440" tIns="45720" rIns="91440" bIns="45720" rtlCol="0" anchor="ctr">
            <a:normAutofit/>
          </a:bodyPr>
          <a:lstStyle/>
          <a:p>
            <a:r>
              <a:rPr lang="en-US" dirty="0"/>
              <a:t>NAIVE BAYES – without sampling</a:t>
            </a:r>
            <a:endParaRPr lang="en-TW" dirty="0"/>
          </a:p>
        </p:txBody>
      </p:sp>
    </p:spTree>
    <p:extLst>
      <p:ext uri="{BB962C8B-B14F-4D97-AF65-F5344CB8AC3E}">
        <p14:creationId xmlns:p14="http://schemas.microsoft.com/office/powerpoint/2010/main" val="309498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D85E-28C5-5CFF-AC2F-36C6333C4467}"/>
              </a:ext>
            </a:extLst>
          </p:cNvPr>
          <p:cNvSpPr>
            <a:spLocks noGrp="1"/>
          </p:cNvSpPr>
          <p:nvPr>
            <p:ph type="title"/>
          </p:nvPr>
        </p:nvSpPr>
        <p:spPr/>
        <p:txBody>
          <a:bodyPr/>
          <a:lstStyle/>
          <a:p>
            <a:r>
              <a:rPr lang="en-US" sz="4400" dirty="0"/>
              <a:t>NAIVE BAYES</a:t>
            </a:r>
            <a:r>
              <a:rPr lang="en-US" dirty="0"/>
              <a:t> – with sampling</a:t>
            </a:r>
          </a:p>
        </p:txBody>
      </p:sp>
      <p:sp>
        <p:nvSpPr>
          <p:cNvPr id="3" name="Content Placeholder 2">
            <a:extLst>
              <a:ext uri="{FF2B5EF4-FFF2-40B4-BE49-F238E27FC236}">
                <a16:creationId xmlns:a16="http://schemas.microsoft.com/office/drawing/2014/main" id="{9BB3B3CE-8688-69EB-B091-AC1474B11EA7}"/>
              </a:ext>
            </a:extLst>
          </p:cNvPr>
          <p:cNvSpPr>
            <a:spLocks noGrp="1"/>
          </p:cNvSpPr>
          <p:nvPr>
            <p:ph idx="1"/>
          </p:nvPr>
        </p:nvSpPr>
        <p:spPr/>
        <p:txBody>
          <a:bodyPr/>
          <a:lstStyle/>
          <a:p>
            <a:r>
              <a:rPr lang="en-US" dirty="0"/>
              <a:t>Final model:</a:t>
            </a:r>
          </a:p>
          <a:p>
            <a:endParaRPr lang="en-US" dirty="0"/>
          </a:p>
        </p:txBody>
      </p:sp>
      <p:pic>
        <p:nvPicPr>
          <p:cNvPr id="6" name="Picture 5" descr="A screenshot of a computer&#10;&#10;Description automatically generated">
            <a:extLst>
              <a:ext uri="{FF2B5EF4-FFF2-40B4-BE49-F238E27FC236}">
                <a16:creationId xmlns:a16="http://schemas.microsoft.com/office/drawing/2014/main" id="{C4723C50-1C5B-F051-196C-75808CBEE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09285"/>
            <a:ext cx="7772400" cy="3908926"/>
          </a:xfrm>
          <a:prstGeom prst="rect">
            <a:avLst/>
          </a:prstGeom>
        </p:spPr>
      </p:pic>
    </p:spTree>
    <p:extLst>
      <p:ext uri="{BB962C8B-B14F-4D97-AF65-F5344CB8AC3E}">
        <p14:creationId xmlns:p14="http://schemas.microsoft.com/office/powerpoint/2010/main" val="1376396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code with text&#10;&#10;Description automatically generated with medium confidence">
            <a:extLst>
              <a:ext uri="{FF2B5EF4-FFF2-40B4-BE49-F238E27FC236}">
                <a16:creationId xmlns:a16="http://schemas.microsoft.com/office/drawing/2014/main" id="{CF19AD34-459F-FBBA-44EF-7B26BBC8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406" y="2530429"/>
            <a:ext cx="5607338" cy="1797142"/>
          </a:xfrm>
          <a:prstGeom prst="rect">
            <a:avLst/>
          </a:prstGeom>
        </p:spPr>
      </p:pic>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with sampling</a:t>
            </a:r>
            <a:endParaRPr lang="en-TW" dirty="0"/>
          </a:p>
        </p:txBody>
      </p:sp>
      <p:pic>
        <p:nvPicPr>
          <p:cNvPr id="5" name="Content Placeholder 4" descr="A screenshot of a graph&#10;&#10;Description automatically generated">
            <a:extLst>
              <a:ext uri="{FF2B5EF4-FFF2-40B4-BE49-F238E27FC236}">
                <a16:creationId xmlns:a16="http://schemas.microsoft.com/office/drawing/2014/main" id="{4A626781-1B1D-E360-D233-4F80E98355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986" y="1843088"/>
            <a:ext cx="5410014" cy="4351338"/>
          </a:xfrm>
        </p:spPr>
      </p:pic>
    </p:spTree>
    <p:extLst>
      <p:ext uri="{BB962C8B-B14F-4D97-AF65-F5344CB8AC3E}">
        <p14:creationId xmlns:p14="http://schemas.microsoft.com/office/powerpoint/2010/main" val="172003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with sampling</a:t>
            </a:r>
            <a:endParaRPr lang="en-TW" dirty="0"/>
          </a:p>
        </p:txBody>
      </p:sp>
      <p:pic>
        <p:nvPicPr>
          <p:cNvPr id="6" name="Content Placeholder 5" descr="A screenshot of a computer&#10;&#10;Description automatically generated">
            <a:extLst>
              <a:ext uri="{FF2B5EF4-FFF2-40B4-BE49-F238E27FC236}">
                <a16:creationId xmlns:a16="http://schemas.microsoft.com/office/drawing/2014/main" id="{6E36ED4E-BC0E-16A1-A02B-1189D8C21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963" y="1493044"/>
            <a:ext cx="9334074" cy="3871912"/>
          </a:xfrm>
        </p:spPr>
      </p:pic>
      <p:pic>
        <p:nvPicPr>
          <p:cNvPr id="8" name="Picture 7" descr="A screenshot of a computer&#10;&#10;Description automatically generated">
            <a:extLst>
              <a:ext uri="{FF2B5EF4-FFF2-40B4-BE49-F238E27FC236}">
                <a16:creationId xmlns:a16="http://schemas.microsoft.com/office/drawing/2014/main" id="{28AD14C0-534E-9AD8-A796-70780449E697}"/>
              </a:ext>
            </a:extLst>
          </p:cNvPr>
          <p:cNvPicPr>
            <a:picLocks noChangeAspect="1"/>
          </p:cNvPicPr>
          <p:nvPr/>
        </p:nvPicPr>
        <p:blipFill rotWithShape="1">
          <a:blip r:embed="rId3">
            <a:extLst>
              <a:ext uri="{28A0092B-C50C-407E-A947-70E740481C1C}">
                <a14:useLocalDpi xmlns:a14="http://schemas.microsoft.com/office/drawing/2010/main" val="0"/>
              </a:ext>
            </a:extLst>
          </a:blip>
          <a:srcRect l="9532" t="76072" r="-923" b="-2078"/>
          <a:stretch/>
        </p:blipFill>
        <p:spPr>
          <a:xfrm>
            <a:off x="2402741" y="5364956"/>
            <a:ext cx="8360296" cy="1130696"/>
          </a:xfrm>
          <a:prstGeom prst="rect">
            <a:avLst/>
          </a:prstGeom>
        </p:spPr>
      </p:pic>
      <p:sp>
        <p:nvSpPr>
          <p:cNvPr id="10" name="TextBox 9">
            <a:extLst>
              <a:ext uri="{FF2B5EF4-FFF2-40B4-BE49-F238E27FC236}">
                <a16:creationId xmlns:a16="http://schemas.microsoft.com/office/drawing/2014/main" id="{C44B9EC3-2F82-0899-E159-88B366B53918}"/>
              </a:ext>
            </a:extLst>
          </p:cNvPr>
          <p:cNvSpPr txBox="1"/>
          <p:nvPr/>
        </p:nvSpPr>
        <p:spPr>
          <a:xfrm>
            <a:off x="1587500" y="5533295"/>
            <a:ext cx="665567" cy="369332"/>
          </a:xfrm>
          <a:prstGeom prst="rect">
            <a:avLst/>
          </a:prstGeom>
          <a:noFill/>
        </p:spPr>
        <p:txBody>
          <a:bodyPr wrap="none" rtlCol="0">
            <a:spAutoFit/>
          </a:bodyPr>
          <a:lstStyle/>
          <a:p>
            <a:r>
              <a:rPr lang="en-TW" dirty="0"/>
              <a:t>KNN:</a:t>
            </a:r>
          </a:p>
        </p:txBody>
      </p:sp>
    </p:spTree>
    <p:extLst>
      <p:ext uri="{BB962C8B-B14F-4D97-AF65-F5344CB8AC3E}">
        <p14:creationId xmlns:p14="http://schemas.microsoft.com/office/powerpoint/2010/main" val="1216659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conditional probability</a:t>
            </a:r>
            <a:endParaRPr lang="en-TW" dirty="0"/>
          </a:p>
        </p:txBody>
      </p:sp>
      <p:sp>
        <p:nvSpPr>
          <p:cNvPr id="3" name="Content Placeholder 2">
            <a:extLst>
              <a:ext uri="{FF2B5EF4-FFF2-40B4-BE49-F238E27FC236}">
                <a16:creationId xmlns:a16="http://schemas.microsoft.com/office/drawing/2014/main" id="{7CAB7835-15F3-26D5-3FBB-E7717E0D5CE6}"/>
              </a:ext>
            </a:extLst>
          </p:cNvPr>
          <p:cNvSpPr>
            <a:spLocks noGrp="1"/>
          </p:cNvSpPr>
          <p:nvPr>
            <p:ph idx="1"/>
          </p:nvPr>
        </p:nvSpPr>
        <p:spPr>
          <a:xfrm>
            <a:off x="990600" y="1690688"/>
            <a:ext cx="10515600" cy="4351338"/>
          </a:xfrm>
        </p:spPr>
        <p:txBody>
          <a:bodyPr/>
          <a:lstStyle/>
          <a:p>
            <a:r>
              <a:rPr lang="en-US" dirty="0"/>
              <a:t>P (Label = Obese | Age &gt; 40)</a:t>
            </a:r>
          </a:p>
          <a:p>
            <a:endParaRPr lang="en-US" dirty="0"/>
          </a:p>
          <a:p>
            <a:endParaRPr lang="en-US" dirty="0"/>
          </a:p>
          <a:p>
            <a:endParaRPr lang="en-US" dirty="0"/>
          </a:p>
          <a:p>
            <a:r>
              <a:rPr lang="en-US" dirty="0"/>
              <a:t>P (Label = Obese | Age &gt; 40, Gender = Male )</a:t>
            </a:r>
            <a:endParaRPr lang="en-TW" dirty="0"/>
          </a:p>
          <a:p>
            <a:endParaRPr lang="en-TW" dirty="0"/>
          </a:p>
        </p:txBody>
      </p:sp>
      <p:pic>
        <p:nvPicPr>
          <p:cNvPr id="4" name="Picture 3" descr="A screenshot of a computer code&#10;&#10;Description automatically generated">
            <a:extLst>
              <a:ext uri="{FF2B5EF4-FFF2-40B4-BE49-F238E27FC236}">
                <a16:creationId xmlns:a16="http://schemas.microsoft.com/office/drawing/2014/main" id="{6F814FB8-734D-85EE-89EB-C964D9447181}"/>
              </a:ext>
            </a:extLst>
          </p:cNvPr>
          <p:cNvPicPr>
            <a:picLocks noChangeAspect="1"/>
          </p:cNvPicPr>
          <p:nvPr/>
        </p:nvPicPr>
        <p:blipFill>
          <a:blip r:embed="rId2"/>
          <a:stretch>
            <a:fillRect/>
          </a:stretch>
        </p:blipFill>
        <p:spPr>
          <a:xfrm>
            <a:off x="1211633" y="2230824"/>
            <a:ext cx="7772400" cy="1266054"/>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E8C3DB9F-8234-1CA4-220E-EF027264D267}"/>
              </a:ext>
            </a:extLst>
          </p:cNvPr>
          <p:cNvPicPr>
            <a:picLocks noChangeAspect="1"/>
          </p:cNvPicPr>
          <p:nvPr/>
        </p:nvPicPr>
        <p:blipFill>
          <a:blip r:embed="rId3"/>
          <a:stretch>
            <a:fillRect/>
          </a:stretch>
        </p:blipFill>
        <p:spPr>
          <a:xfrm>
            <a:off x="1211633" y="4427948"/>
            <a:ext cx="7772400" cy="1883952"/>
          </a:xfrm>
          <a:prstGeom prst="rect">
            <a:avLst/>
          </a:prstGeom>
        </p:spPr>
      </p:pic>
    </p:spTree>
    <p:extLst>
      <p:ext uri="{BB962C8B-B14F-4D97-AF65-F5344CB8AC3E}">
        <p14:creationId xmlns:p14="http://schemas.microsoft.com/office/powerpoint/2010/main" val="1418479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conditional probability</a:t>
            </a:r>
            <a:endParaRPr lang="en-TW" dirty="0"/>
          </a:p>
        </p:txBody>
      </p:sp>
      <p:sp>
        <p:nvSpPr>
          <p:cNvPr id="3" name="Content Placeholder 2">
            <a:extLst>
              <a:ext uri="{FF2B5EF4-FFF2-40B4-BE49-F238E27FC236}">
                <a16:creationId xmlns:a16="http://schemas.microsoft.com/office/drawing/2014/main" id="{7CAB7835-15F3-26D5-3FBB-E7717E0D5CE6}"/>
              </a:ext>
            </a:extLst>
          </p:cNvPr>
          <p:cNvSpPr>
            <a:spLocks noGrp="1"/>
          </p:cNvSpPr>
          <p:nvPr>
            <p:ph idx="1"/>
          </p:nvPr>
        </p:nvSpPr>
        <p:spPr>
          <a:xfrm>
            <a:off x="990600" y="1690688"/>
            <a:ext cx="10515600" cy="4351338"/>
          </a:xfrm>
        </p:spPr>
        <p:txBody>
          <a:bodyPr/>
          <a:lstStyle/>
          <a:p>
            <a:r>
              <a:rPr lang="en-US" dirty="0"/>
              <a:t>P (Label = Obese | Weight &gt; 80)</a:t>
            </a:r>
          </a:p>
          <a:p>
            <a:endParaRPr lang="en-US" dirty="0"/>
          </a:p>
          <a:p>
            <a:endParaRPr lang="en-US" dirty="0"/>
          </a:p>
          <a:p>
            <a:endParaRPr lang="en-US" dirty="0"/>
          </a:p>
          <a:p>
            <a:r>
              <a:rPr lang="en-US" dirty="0"/>
              <a:t>P (Label = Obese | Weight &gt; 80, Gender = Male )</a:t>
            </a:r>
            <a:endParaRPr lang="en-TW" dirty="0"/>
          </a:p>
          <a:p>
            <a:endParaRPr lang="en-TW" dirty="0"/>
          </a:p>
        </p:txBody>
      </p:sp>
      <p:pic>
        <p:nvPicPr>
          <p:cNvPr id="6" name="Picture 5" descr="A screen shot of a computer code&#10;&#10;Description automatically generated">
            <a:extLst>
              <a:ext uri="{FF2B5EF4-FFF2-40B4-BE49-F238E27FC236}">
                <a16:creationId xmlns:a16="http://schemas.microsoft.com/office/drawing/2014/main" id="{91AEC6BD-CBCC-8522-2517-1355F4F37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243" y="2220053"/>
            <a:ext cx="7772400" cy="12875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38FC950-AD23-CB17-C7DC-449DAFCEA4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54243" y="4322607"/>
            <a:ext cx="7772400" cy="1719419"/>
          </a:xfrm>
          <a:prstGeom prst="rect">
            <a:avLst/>
          </a:prstGeom>
        </p:spPr>
      </p:pic>
    </p:spTree>
    <p:extLst>
      <p:ext uri="{BB962C8B-B14F-4D97-AF65-F5344CB8AC3E}">
        <p14:creationId xmlns:p14="http://schemas.microsoft.com/office/powerpoint/2010/main" val="337651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BFD6-D85C-8B2A-4146-3B82A5564CE3}"/>
              </a:ext>
            </a:extLst>
          </p:cNvPr>
          <p:cNvSpPr>
            <a:spLocks noGrp="1"/>
          </p:cNvSpPr>
          <p:nvPr>
            <p:ph type="title"/>
          </p:nvPr>
        </p:nvSpPr>
        <p:spPr/>
        <p:txBody>
          <a:bodyPr/>
          <a:lstStyle/>
          <a:p>
            <a:r>
              <a:rPr lang="en-US" dirty="0"/>
              <a:t>Dataset</a:t>
            </a:r>
          </a:p>
        </p:txBody>
      </p:sp>
      <p:pic>
        <p:nvPicPr>
          <p:cNvPr id="5" name="Content Placeholder 4" descr="A screenshot of a table&#10;&#10;Description automatically generated">
            <a:extLst>
              <a:ext uri="{FF2B5EF4-FFF2-40B4-BE49-F238E27FC236}">
                <a16:creationId xmlns:a16="http://schemas.microsoft.com/office/drawing/2014/main" id="{C23CBB06-8355-F22C-54E8-940F1D1F9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564" y="1311991"/>
            <a:ext cx="5687291" cy="5087367"/>
          </a:xfrm>
        </p:spPr>
      </p:pic>
    </p:spTree>
    <p:extLst>
      <p:ext uri="{BB962C8B-B14F-4D97-AF65-F5344CB8AC3E}">
        <p14:creationId xmlns:p14="http://schemas.microsoft.com/office/powerpoint/2010/main" val="3401203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conditional probability</a:t>
            </a:r>
            <a:endParaRPr lang="en-TW" dirty="0"/>
          </a:p>
        </p:txBody>
      </p:sp>
      <p:sp>
        <p:nvSpPr>
          <p:cNvPr id="3" name="Content Placeholder 2">
            <a:extLst>
              <a:ext uri="{FF2B5EF4-FFF2-40B4-BE49-F238E27FC236}">
                <a16:creationId xmlns:a16="http://schemas.microsoft.com/office/drawing/2014/main" id="{7CAB7835-15F3-26D5-3FBB-E7717E0D5CE6}"/>
              </a:ext>
            </a:extLst>
          </p:cNvPr>
          <p:cNvSpPr>
            <a:spLocks noGrp="1"/>
          </p:cNvSpPr>
          <p:nvPr>
            <p:ph idx="1"/>
          </p:nvPr>
        </p:nvSpPr>
        <p:spPr>
          <a:xfrm>
            <a:off x="990600" y="1690688"/>
            <a:ext cx="10515600" cy="4351338"/>
          </a:xfrm>
        </p:spPr>
        <p:txBody>
          <a:bodyPr/>
          <a:lstStyle/>
          <a:p>
            <a:r>
              <a:rPr lang="en-US" dirty="0"/>
              <a:t>P (Label = Obese | Height &gt; 180)</a:t>
            </a:r>
          </a:p>
          <a:p>
            <a:endParaRPr lang="en-US" dirty="0"/>
          </a:p>
          <a:p>
            <a:endParaRPr lang="en-US" dirty="0"/>
          </a:p>
          <a:p>
            <a:endParaRPr lang="en-US" dirty="0"/>
          </a:p>
          <a:p>
            <a:r>
              <a:rPr lang="en-US" dirty="0"/>
              <a:t>P (Label = Obese | Height &gt; 180, Gender = Male )</a:t>
            </a:r>
            <a:endParaRPr lang="en-TW" dirty="0"/>
          </a:p>
          <a:p>
            <a:endParaRPr lang="en-TW" dirty="0"/>
          </a:p>
        </p:txBody>
      </p:sp>
      <p:pic>
        <p:nvPicPr>
          <p:cNvPr id="4" name="Picture 3" descr="A screenshot of a computer code&#10;&#10;Description automatically generated">
            <a:extLst>
              <a:ext uri="{FF2B5EF4-FFF2-40B4-BE49-F238E27FC236}">
                <a16:creationId xmlns:a16="http://schemas.microsoft.com/office/drawing/2014/main" id="{0214A056-8A57-669C-E70F-6EE3BB7BB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149820"/>
            <a:ext cx="7772400" cy="1428061"/>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2713A8FF-083B-A7FD-379B-F4BE15B8B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389290"/>
            <a:ext cx="7772400" cy="1556043"/>
          </a:xfrm>
          <a:prstGeom prst="rect">
            <a:avLst/>
          </a:prstGeom>
        </p:spPr>
      </p:pic>
    </p:spTree>
    <p:extLst>
      <p:ext uri="{BB962C8B-B14F-4D97-AF65-F5344CB8AC3E}">
        <p14:creationId xmlns:p14="http://schemas.microsoft.com/office/powerpoint/2010/main" val="3174039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511B3F7-E914-DB5E-8C2A-DDDC932492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1" name="Title 10">
            <a:extLst>
              <a:ext uri="{FF2B5EF4-FFF2-40B4-BE49-F238E27FC236}">
                <a16:creationId xmlns:a16="http://schemas.microsoft.com/office/drawing/2014/main" id="{57686611-D2D5-B1E5-C831-0D87FF8DC23C}"/>
              </a:ext>
            </a:extLst>
          </p:cNvPr>
          <p:cNvSpPr>
            <a:spLocks noGrp="1"/>
          </p:cNvSpPr>
          <p:nvPr>
            <p:ph type="title"/>
          </p:nvPr>
        </p:nvSpPr>
        <p:spPr/>
        <p:txBody>
          <a:bodyPr>
            <a:normAutofit/>
          </a:bodyPr>
          <a:lstStyle/>
          <a:p>
            <a:r>
              <a:rPr lang="en-US" dirty="0"/>
              <a:t>NAIVE BAYES conditional probability</a:t>
            </a:r>
            <a:endParaRPr lang="en-TW" dirty="0"/>
          </a:p>
        </p:txBody>
      </p:sp>
      <p:sp>
        <p:nvSpPr>
          <p:cNvPr id="3" name="Content Placeholder 2">
            <a:extLst>
              <a:ext uri="{FF2B5EF4-FFF2-40B4-BE49-F238E27FC236}">
                <a16:creationId xmlns:a16="http://schemas.microsoft.com/office/drawing/2014/main" id="{7CAB7835-15F3-26D5-3FBB-E7717E0D5CE6}"/>
              </a:ext>
            </a:extLst>
          </p:cNvPr>
          <p:cNvSpPr>
            <a:spLocks noGrp="1"/>
          </p:cNvSpPr>
          <p:nvPr>
            <p:ph idx="1"/>
          </p:nvPr>
        </p:nvSpPr>
        <p:spPr>
          <a:xfrm>
            <a:off x="990600" y="1690688"/>
            <a:ext cx="10515600" cy="4351338"/>
          </a:xfrm>
        </p:spPr>
        <p:txBody>
          <a:bodyPr/>
          <a:lstStyle/>
          <a:p>
            <a:r>
              <a:rPr lang="en-US" dirty="0"/>
              <a:t>P (Label = Overweight | Height &lt; 150, Weight &gt; 80 )</a:t>
            </a:r>
          </a:p>
          <a:p>
            <a:endParaRPr lang="en-US" dirty="0"/>
          </a:p>
          <a:p>
            <a:endParaRPr lang="en-US" dirty="0"/>
          </a:p>
          <a:p>
            <a:endParaRPr lang="en-US" dirty="0"/>
          </a:p>
          <a:p>
            <a:pPr marL="0" indent="0">
              <a:buNone/>
            </a:pPr>
            <a:endParaRPr lang="en-TW" dirty="0"/>
          </a:p>
          <a:p>
            <a:endParaRPr lang="en-TW" dirty="0"/>
          </a:p>
        </p:txBody>
      </p:sp>
      <p:pic>
        <p:nvPicPr>
          <p:cNvPr id="4" name="Picture 3" descr="A screenshot of a computer code&#10;&#10;Description automatically generated">
            <a:extLst>
              <a:ext uri="{FF2B5EF4-FFF2-40B4-BE49-F238E27FC236}">
                <a16:creationId xmlns:a16="http://schemas.microsoft.com/office/drawing/2014/main" id="{BE9032E9-A4D7-D7A6-C728-26398824F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493" y="2327015"/>
            <a:ext cx="7772400" cy="1378471"/>
          </a:xfrm>
          <a:prstGeom prst="rect">
            <a:avLst/>
          </a:prstGeom>
        </p:spPr>
      </p:pic>
    </p:spTree>
    <p:extLst>
      <p:ext uri="{BB962C8B-B14F-4D97-AF65-F5344CB8AC3E}">
        <p14:creationId xmlns:p14="http://schemas.microsoft.com/office/powerpoint/2010/main" val="424402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D489-774E-E497-6B7E-A0C4ED1D6493}"/>
              </a:ext>
            </a:extLst>
          </p:cNvPr>
          <p:cNvSpPr>
            <a:spLocks noGrp="1"/>
          </p:cNvSpPr>
          <p:nvPr>
            <p:ph type="title"/>
          </p:nvPr>
        </p:nvSpPr>
        <p:spPr/>
        <p:txBody>
          <a:bodyPr/>
          <a:lstStyle/>
          <a:p>
            <a:r>
              <a:rPr lang="en-US" dirty="0"/>
              <a:t>Conclusion about NAIVE BAYES with and without sampling</a:t>
            </a:r>
          </a:p>
        </p:txBody>
      </p:sp>
      <p:sp>
        <p:nvSpPr>
          <p:cNvPr id="3" name="Content Placeholder 2">
            <a:extLst>
              <a:ext uri="{FF2B5EF4-FFF2-40B4-BE49-F238E27FC236}">
                <a16:creationId xmlns:a16="http://schemas.microsoft.com/office/drawing/2014/main" id="{BF4055E1-0DA4-855E-1ED5-E177F93459D7}"/>
              </a:ext>
            </a:extLst>
          </p:cNvPr>
          <p:cNvSpPr>
            <a:spLocks noGrp="1"/>
          </p:cNvSpPr>
          <p:nvPr>
            <p:ph idx="1"/>
          </p:nvPr>
        </p:nvSpPr>
        <p:spPr/>
        <p:txBody>
          <a:bodyPr>
            <a:normAutofit/>
          </a:bodyPr>
          <a:lstStyle/>
          <a:p>
            <a:r>
              <a:rPr lang="en-US" dirty="0">
                <a:latin typeface="system-ui"/>
              </a:rPr>
              <a:t>W</a:t>
            </a:r>
            <a:r>
              <a:rPr lang="en-US" b="0" i="0" dirty="0">
                <a:effectLst/>
                <a:latin typeface="system-ui"/>
              </a:rPr>
              <a:t>hen data is not sampled, the training and testing accuracies are both 91% approx.</a:t>
            </a:r>
          </a:p>
          <a:p>
            <a:r>
              <a:rPr lang="en-US" dirty="0">
                <a:latin typeface="system-ui"/>
              </a:rPr>
              <a:t>W</a:t>
            </a:r>
            <a:r>
              <a:rPr lang="en-US" b="0" i="0" dirty="0">
                <a:effectLst/>
                <a:latin typeface="system-ui"/>
              </a:rPr>
              <a:t>hen data is sampled the accuracy of training and testing is 94% and 93% approx.</a:t>
            </a:r>
          </a:p>
          <a:p>
            <a:r>
              <a:rPr lang="en-US" b="0" i="0" dirty="0">
                <a:effectLst/>
                <a:latin typeface="system-ui"/>
              </a:rPr>
              <a:t>Sampling the data increased </a:t>
            </a:r>
            <a:r>
              <a:rPr lang="en-US" dirty="0">
                <a:latin typeface="system-ui"/>
              </a:rPr>
              <a:t>both</a:t>
            </a:r>
            <a:r>
              <a:rPr lang="en-US" b="0" i="0" dirty="0">
                <a:effectLst/>
                <a:latin typeface="system-ui"/>
              </a:rPr>
              <a:t> training and testing accuracies by 3% and </a:t>
            </a:r>
            <a:r>
              <a:rPr lang="en-US" dirty="0">
                <a:latin typeface="system-ui"/>
              </a:rPr>
              <a:t>2</a:t>
            </a:r>
            <a:r>
              <a:rPr lang="en-US" b="0" i="0" dirty="0">
                <a:effectLst/>
                <a:latin typeface="system-ui"/>
              </a:rPr>
              <a:t>%. So</a:t>
            </a:r>
            <a:r>
              <a:rPr lang="en-US" dirty="0">
                <a:latin typeface="system-ui"/>
              </a:rPr>
              <a:t>, </a:t>
            </a:r>
            <a:r>
              <a:rPr lang="en-US" b="0" i="0" dirty="0">
                <a:effectLst/>
                <a:latin typeface="system-ui"/>
              </a:rPr>
              <a:t>sampling improve </a:t>
            </a:r>
            <a:r>
              <a:rPr lang="en-US" dirty="0">
                <a:latin typeface="system-ui"/>
              </a:rPr>
              <a:t>all </a:t>
            </a:r>
            <a:r>
              <a:rPr lang="en-US" b="0" i="0" dirty="0">
                <a:effectLst/>
                <a:latin typeface="system-ui"/>
              </a:rPr>
              <a:t>performance.</a:t>
            </a:r>
          </a:p>
        </p:txBody>
      </p:sp>
    </p:spTree>
    <p:extLst>
      <p:ext uri="{BB962C8B-B14F-4D97-AF65-F5344CB8AC3E}">
        <p14:creationId xmlns:p14="http://schemas.microsoft.com/office/powerpoint/2010/main" val="1715645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3722-A44E-819F-7528-842B5DF75F1D}"/>
              </a:ext>
            </a:extLst>
          </p:cNvPr>
          <p:cNvSpPr>
            <a:spLocks noGrp="1"/>
          </p:cNvSpPr>
          <p:nvPr>
            <p:ph type="title"/>
          </p:nvPr>
        </p:nvSpPr>
        <p:spPr>
          <a:xfrm>
            <a:off x="838200" y="330489"/>
            <a:ext cx="10515600" cy="1325563"/>
          </a:xfrm>
        </p:spPr>
        <p:txBody>
          <a:bodyPr/>
          <a:lstStyle/>
          <a:p>
            <a:r>
              <a:rPr lang="en-US" dirty="0"/>
              <a:t>Conclusion about KNN and Naïve Bayes</a:t>
            </a:r>
          </a:p>
        </p:txBody>
      </p:sp>
      <p:sp>
        <p:nvSpPr>
          <p:cNvPr id="3" name="Content Placeholder 2">
            <a:extLst>
              <a:ext uri="{FF2B5EF4-FFF2-40B4-BE49-F238E27FC236}">
                <a16:creationId xmlns:a16="http://schemas.microsoft.com/office/drawing/2014/main" id="{71850B9C-1CBF-5DEB-F0C2-227D5BF6CB9B}"/>
              </a:ext>
            </a:extLst>
          </p:cNvPr>
          <p:cNvSpPr>
            <a:spLocks noGrp="1"/>
          </p:cNvSpPr>
          <p:nvPr>
            <p:ph idx="1"/>
          </p:nvPr>
        </p:nvSpPr>
        <p:spPr/>
        <p:txBody>
          <a:bodyPr/>
          <a:lstStyle/>
          <a:p>
            <a:r>
              <a:rPr lang="en-US" dirty="0">
                <a:latin typeface="system-ui"/>
              </a:rPr>
              <a:t>Overall, no matter data is sampled or not, for </a:t>
            </a:r>
            <a:r>
              <a:rPr lang="en-US" b="0" i="0" dirty="0">
                <a:effectLst/>
                <a:latin typeface="system-ui"/>
              </a:rPr>
              <a:t>training and testing accuracies,</a:t>
            </a:r>
            <a:r>
              <a:rPr lang="en-US" dirty="0">
                <a:latin typeface="system-ui"/>
              </a:rPr>
              <a:t> KNN is more accurate than</a:t>
            </a:r>
            <a:r>
              <a:rPr lang="en-US" dirty="0"/>
              <a:t> NAIVE BAYES.</a:t>
            </a:r>
          </a:p>
          <a:p>
            <a:r>
              <a:rPr lang="en-US" dirty="0"/>
              <a:t>In each algorithm, sampling improved performance.</a:t>
            </a:r>
          </a:p>
        </p:txBody>
      </p:sp>
      <p:grpSp>
        <p:nvGrpSpPr>
          <p:cNvPr id="5" name="Group 4">
            <a:extLst>
              <a:ext uri="{FF2B5EF4-FFF2-40B4-BE49-F238E27FC236}">
                <a16:creationId xmlns:a16="http://schemas.microsoft.com/office/drawing/2014/main" id="{3C3D615A-9C91-1C1D-AAA1-3703086C5A98}"/>
              </a:ext>
            </a:extLst>
          </p:cNvPr>
          <p:cNvGrpSpPr/>
          <p:nvPr/>
        </p:nvGrpSpPr>
        <p:grpSpPr>
          <a:xfrm>
            <a:off x="173038" y="3278222"/>
            <a:ext cx="11845924" cy="3667328"/>
            <a:chOff x="173038" y="3200400"/>
            <a:chExt cx="11845924" cy="3667328"/>
          </a:xfrm>
        </p:grpSpPr>
        <p:pic>
          <p:nvPicPr>
            <p:cNvPr id="1026" name="Picture 2" descr="Premium Vector | Fat and slim people. weight loss concept. woman and man  figure. colorful flat illustration.">
              <a:extLst>
                <a:ext uri="{FF2B5EF4-FFF2-40B4-BE49-F238E27FC236}">
                  <a16:creationId xmlns:a16="http://schemas.microsoft.com/office/drawing/2014/main" id="{B7199352-DF3C-909E-3F1D-3FA4F5B91A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 b="47916"/>
            <a:stretch/>
          </p:blipFill>
          <p:spPr bwMode="auto">
            <a:xfrm>
              <a:off x="6211887" y="3200400"/>
              <a:ext cx="5807075" cy="3543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mium Vector | Fat and slim people. weight loss concept. woman and man  figure. colorful flat illustration.">
              <a:extLst>
                <a:ext uri="{FF2B5EF4-FFF2-40B4-BE49-F238E27FC236}">
                  <a16:creationId xmlns:a16="http://schemas.microsoft.com/office/drawing/2014/main" id="{D22FEF22-E480-2BA7-92C7-B12CDABDDA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173038" y="3438728"/>
              <a:ext cx="5807075" cy="3429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9077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FEAF-4A14-77E0-E3D7-C95396EF5337}"/>
              </a:ext>
            </a:extLst>
          </p:cNvPr>
          <p:cNvSpPr>
            <a:spLocks noGrp="1"/>
          </p:cNvSpPr>
          <p:nvPr>
            <p:ph type="ctrTitle"/>
          </p:nvPr>
        </p:nvSpPr>
        <p:spPr>
          <a:xfrm>
            <a:off x="1426723" y="294873"/>
            <a:ext cx="9144000" cy="2387600"/>
          </a:xfrm>
        </p:spPr>
        <p:txBody>
          <a:bodyPr/>
          <a:lstStyle/>
          <a:p>
            <a:r>
              <a:rPr lang="en-US" dirty="0"/>
              <a:t>R</a:t>
            </a:r>
            <a:r>
              <a:rPr lang="en-US" sz="6000" dirty="0"/>
              <a:t>egression</a:t>
            </a:r>
            <a:endParaRPr lang="en-US" dirty="0"/>
          </a:p>
        </p:txBody>
      </p:sp>
      <p:sp>
        <p:nvSpPr>
          <p:cNvPr id="3" name="Subtitle 2">
            <a:extLst>
              <a:ext uri="{FF2B5EF4-FFF2-40B4-BE49-F238E27FC236}">
                <a16:creationId xmlns:a16="http://schemas.microsoft.com/office/drawing/2014/main" id="{1E814E1F-5143-3317-1AB6-954C6F6CF7B1}"/>
              </a:ext>
            </a:extLst>
          </p:cNvPr>
          <p:cNvSpPr>
            <a:spLocks noGrp="1"/>
          </p:cNvSpPr>
          <p:nvPr>
            <p:ph type="subTitle" idx="1"/>
          </p:nvPr>
        </p:nvSpPr>
        <p:spPr>
          <a:xfrm>
            <a:off x="1426723" y="2774548"/>
            <a:ext cx="9144000" cy="1655762"/>
          </a:xfrm>
        </p:spPr>
        <p:txBody>
          <a:bodyPr/>
          <a:lstStyle/>
          <a:p>
            <a:r>
              <a:rPr lang="en-US" sz="2400" dirty="0"/>
              <a:t>Possum</a:t>
            </a:r>
            <a:r>
              <a:rPr lang="en-US" dirty="0"/>
              <a:t> Dataset</a:t>
            </a:r>
          </a:p>
        </p:txBody>
      </p:sp>
      <p:pic>
        <p:nvPicPr>
          <p:cNvPr id="4" name="Picture 2" descr="An opossum looks directly at the camera.">
            <a:extLst>
              <a:ext uri="{FF2B5EF4-FFF2-40B4-BE49-F238E27FC236}">
                <a16:creationId xmlns:a16="http://schemas.microsoft.com/office/drawing/2014/main" id="{14A2D843-D052-AF53-B3C7-639E6E797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498" y="3602429"/>
            <a:ext cx="5587042" cy="268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46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583D-CC91-A2D3-E61A-27D3D00C40FA}"/>
              </a:ext>
            </a:extLst>
          </p:cNvPr>
          <p:cNvSpPr>
            <a:spLocks noGrp="1"/>
          </p:cNvSpPr>
          <p:nvPr>
            <p:ph type="ctrTitle"/>
          </p:nvPr>
        </p:nvSpPr>
        <p:spPr>
          <a:xfrm>
            <a:off x="2834856" y="86040"/>
            <a:ext cx="6286500" cy="735012"/>
          </a:xfrm>
        </p:spPr>
        <p:txBody>
          <a:bodyPr>
            <a:normAutofit/>
          </a:bodyPr>
          <a:lstStyle/>
          <a:p>
            <a:r>
              <a:rPr lang="en-US" sz="4400" dirty="0"/>
              <a:t>Introduction</a:t>
            </a:r>
          </a:p>
        </p:txBody>
      </p:sp>
      <p:sp>
        <p:nvSpPr>
          <p:cNvPr id="3" name="Subtitle 2">
            <a:extLst>
              <a:ext uri="{FF2B5EF4-FFF2-40B4-BE49-F238E27FC236}">
                <a16:creationId xmlns:a16="http://schemas.microsoft.com/office/drawing/2014/main" id="{72AF7977-F0CE-7B3F-A88D-DFF81823C368}"/>
              </a:ext>
            </a:extLst>
          </p:cNvPr>
          <p:cNvSpPr>
            <a:spLocks noGrp="1"/>
          </p:cNvSpPr>
          <p:nvPr>
            <p:ph type="subTitle" idx="1"/>
          </p:nvPr>
        </p:nvSpPr>
        <p:spPr>
          <a:xfrm>
            <a:off x="126520" y="873926"/>
            <a:ext cx="6286500" cy="2682471"/>
          </a:xfrm>
          <a:noFill/>
        </p:spPr>
        <p:txBody>
          <a:bodyPr>
            <a:noAutofit/>
          </a:bodyPr>
          <a:lstStyle/>
          <a:p>
            <a:pPr algn="l"/>
            <a:r>
              <a:rPr lang="en-US" sz="1100" b="1" dirty="0"/>
              <a:t>Objective:</a:t>
            </a:r>
          </a:p>
          <a:p>
            <a:pPr algn="l"/>
            <a:r>
              <a:rPr lang="en-US" sz="1100" dirty="0"/>
              <a:t>Develop multiple regression model to predict the value of response variable (dependent/target/output variable) based on a set of features (independent/input variables).</a:t>
            </a:r>
          </a:p>
          <a:p>
            <a:pPr marL="742950" indent="-742950" algn="l">
              <a:buFont typeface="+mj-lt"/>
              <a:buAutoNum type="arabicPeriod"/>
            </a:pPr>
            <a:r>
              <a:rPr lang="en-US" sz="1100" dirty="0"/>
              <a:t>What should be included for regression analysis:</a:t>
            </a:r>
          </a:p>
          <a:p>
            <a:pPr marL="742950" indent="-742950" algn="l">
              <a:buFont typeface="+mj-lt"/>
              <a:buAutoNum type="arabicPeriod"/>
            </a:pPr>
            <a:r>
              <a:rPr lang="en-US" sz="1100" dirty="0"/>
              <a:t>Make sure to include the equation of your regression model.</a:t>
            </a:r>
          </a:p>
          <a:p>
            <a:pPr marL="742950" indent="-742950" algn="l">
              <a:buFont typeface="+mj-lt"/>
              <a:buAutoNum type="arabicPeriod"/>
            </a:pPr>
            <a:r>
              <a:rPr lang="en-US" sz="1100" dirty="0"/>
              <a:t>Make sure the interpretation of your regression model is included.</a:t>
            </a:r>
          </a:p>
          <a:p>
            <a:pPr marL="742950" indent="-742950" algn="l">
              <a:buFont typeface="+mj-lt"/>
              <a:buAutoNum type="arabicPeriod"/>
            </a:pPr>
            <a:r>
              <a:rPr lang="en-US" sz="1100" dirty="0"/>
              <a:t>R2 and R2-adjusted value and their interpretations are included.</a:t>
            </a:r>
          </a:p>
          <a:p>
            <a:pPr marL="742950" indent="-742950" algn="l">
              <a:buFont typeface="+mj-lt"/>
              <a:buAutoNum type="arabicPeriod"/>
            </a:pPr>
            <a:r>
              <a:rPr lang="en-US" sz="1100" dirty="0"/>
              <a:t>Calculate the correlation between input variables, as well as between inputs and output variables.</a:t>
            </a:r>
          </a:p>
          <a:p>
            <a:pPr marL="742950" indent="-742950" algn="l">
              <a:buFont typeface="+mj-lt"/>
              <a:buAutoNum type="arabicPeriod"/>
            </a:pPr>
            <a:r>
              <a:rPr lang="en-US" sz="1100" dirty="0"/>
              <a:t>Show Mean absolute error (MAE), and other measured that are discussed for regression analysis.</a:t>
            </a:r>
          </a:p>
        </p:txBody>
      </p:sp>
      <p:sp>
        <p:nvSpPr>
          <p:cNvPr id="4" name="Subtitle 2">
            <a:extLst>
              <a:ext uri="{FF2B5EF4-FFF2-40B4-BE49-F238E27FC236}">
                <a16:creationId xmlns:a16="http://schemas.microsoft.com/office/drawing/2014/main" id="{9DCDA1C5-1D0A-BBBE-B88B-ADC24AB337CE}"/>
              </a:ext>
            </a:extLst>
          </p:cNvPr>
          <p:cNvSpPr txBox="1">
            <a:spLocks/>
          </p:cNvSpPr>
          <p:nvPr/>
        </p:nvSpPr>
        <p:spPr>
          <a:xfrm>
            <a:off x="212784" y="3976777"/>
            <a:ext cx="5765322" cy="2591894"/>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a:t>Dataset Overview:</a:t>
            </a:r>
          </a:p>
          <a:p>
            <a:pPr algn="l"/>
            <a:r>
              <a:rPr lang="en-US" sz="1100" dirty="0"/>
              <a:t>The possum data frame consists of nine morphometric measurements on each of 104 mountain brushtail possums, trapped at seven sites from Southern Victoria to central Queensland. Here using Regression method, we will try to determine:</a:t>
            </a:r>
          </a:p>
          <a:p>
            <a:pPr algn="l"/>
            <a:r>
              <a:rPr lang="en-US" sz="1100" b="1" dirty="0"/>
              <a:t>Questions:</a:t>
            </a:r>
          </a:p>
          <a:p>
            <a:pPr marL="228600" indent="-228600" algn="l">
              <a:buFont typeface="+mj-lt"/>
              <a:buAutoNum type="arabicPeriod"/>
            </a:pPr>
            <a:r>
              <a:rPr lang="en-US" sz="1100" dirty="0"/>
              <a:t>Can we use tot length to predict a possum's head length?</a:t>
            </a:r>
          </a:p>
          <a:p>
            <a:pPr marL="228600" indent="-228600" algn="l">
              <a:buFont typeface="+mj-lt"/>
              <a:buAutoNum type="arabicPeriod"/>
            </a:pPr>
            <a:r>
              <a:rPr lang="en-US" sz="1100" dirty="0"/>
              <a:t>Which possum body dimensions are most correlated with head length and using the maximum correlated columns, predict possum's head length.</a:t>
            </a:r>
          </a:p>
        </p:txBody>
      </p:sp>
      <p:pic>
        <p:nvPicPr>
          <p:cNvPr id="6" name="Picture 5">
            <a:extLst>
              <a:ext uri="{FF2B5EF4-FFF2-40B4-BE49-F238E27FC236}">
                <a16:creationId xmlns:a16="http://schemas.microsoft.com/office/drawing/2014/main" id="{ADF05067-260B-45C7-D409-A46606AAD5B3}"/>
              </a:ext>
            </a:extLst>
          </p:cNvPr>
          <p:cNvPicPr>
            <a:picLocks noChangeAspect="1"/>
          </p:cNvPicPr>
          <p:nvPr/>
        </p:nvPicPr>
        <p:blipFill>
          <a:blip r:embed="rId2"/>
          <a:stretch>
            <a:fillRect/>
          </a:stretch>
        </p:blipFill>
        <p:spPr>
          <a:xfrm>
            <a:off x="6416525" y="2215161"/>
            <a:ext cx="5409662" cy="2682472"/>
          </a:xfrm>
          <a:prstGeom prst="rect">
            <a:avLst/>
          </a:prstGeom>
        </p:spPr>
      </p:pic>
    </p:spTree>
    <p:extLst>
      <p:ext uri="{BB962C8B-B14F-4D97-AF65-F5344CB8AC3E}">
        <p14:creationId xmlns:p14="http://schemas.microsoft.com/office/powerpoint/2010/main" val="3273029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3F45-35AB-2CDC-E8DD-EB5C64FC393D}"/>
              </a:ext>
            </a:extLst>
          </p:cNvPr>
          <p:cNvSpPr>
            <a:spLocks noGrp="1"/>
          </p:cNvSpPr>
          <p:nvPr>
            <p:ph type="ctrTitle"/>
          </p:nvPr>
        </p:nvSpPr>
        <p:spPr>
          <a:xfrm>
            <a:off x="1524000" y="69940"/>
            <a:ext cx="9144000" cy="729442"/>
          </a:xfrm>
        </p:spPr>
        <p:txBody>
          <a:bodyPr>
            <a:normAutofit fontScale="90000"/>
          </a:bodyPr>
          <a:lstStyle/>
          <a:p>
            <a:r>
              <a:rPr lang="en-US" sz="4900" dirty="0">
                <a:solidFill>
                  <a:srgbClr val="374151"/>
                </a:solidFill>
              </a:rPr>
              <a:t>Data</a:t>
            </a:r>
            <a:r>
              <a:rPr lang="en-US" b="0" i="0" dirty="0">
                <a:solidFill>
                  <a:srgbClr val="374151"/>
                </a:solidFill>
                <a:effectLst/>
                <a:latin typeface="Söhne"/>
              </a:rPr>
              <a:t> </a:t>
            </a:r>
            <a:r>
              <a:rPr lang="en-US" sz="4900" b="0" i="0" dirty="0">
                <a:solidFill>
                  <a:srgbClr val="374151"/>
                </a:solidFill>
                <a:effectLst/>
              </a:rPr>
              <a:t>Preprocessing</a:t>
            </a:r>
            <a:endParaRPr lang="en-US" sz="4900" dirty="0"/>
          </a:p>
        </p:txBody>
      </p:sp>
      <p:sp>
        <p:nvSpPr>
          <p:cNvPr id="3" name="Subtitle 2">
            <a:extLst>
              <a:ext uri="{FF2B5EF4-FFF2-40B4-BE49-F238E27FC236}">
                <a16:creationId xmlns:a16="http://schemas.microsoft.com/office/drawing/2014/main" id="{1A160797-9B77-6B2A-17A4-BD08C33B03DA}"/>
              </a:ext>
            </a:extLst>
          </p:cNvPr>
          <p:cNvSpPr>
            <a:spLocks noGrp="1"/>
          </p:cNvSpPr>
          <p:nvPr>
            <p:ph type="subTitle" idx="1"/>
          </p:nvPr>
        </p:nvSpPr>
        <p:spPr>
          <a:xfrm>
            <a:off x="143772" y="799382"/>
            <a:ext cx="11803813" cy="5748067"/>
          </a:xfrm>
          <a:noFill/>
        </p:spPr>
        <p:txBody>
          <a:bodyPr>
            <a:normAutofit/>
          </a:bodyPr>
          <a:lstStyle/>
          <a:p>
            <a:pPr algn="l"/>
            <a:r>
              <a:rPr lang="en-US" sz="1400" b="0" i="0" dirty="0">
                <a:solidFill>
                  <a:srgbClr val="374151"/>
                </a:solidFill>
                <a:effectLst/>
                <a:latin typeface="Söhne"/>
              </a:rPr>
              <a:t>Libraries Imported:					                         Checking Data:</a:t>
            </a:r>
          </a:p>
          <a:p>
            <a:pPr algn="l"/>
            <a:endParaRPr lang="en-US" sz="1400" b="0" i="0" dirty="0">
              <a:solidFill>
                <a:srgbClr val="374151"/>
              </a:solidFill>
              <a:effectLst/>
              <a:latin typeface="Söhne"/>
            </a:endParaRPr>
          </a:p>
          <a:p>
            <a:pPr algn="l"/>
            <a:endParaRPr lang="en-US" sz="1400" b="0" i="0" dirty="0">
              <a:solidFill>
                <a:srgbClr val="374151"/>
              </a:solidFill>
              <a:effectLst/>
              <a:latin typeface="Söhne"/>
            </a:endParaRPr>
          </a:p>
          <a:p>
            <a:pPr algn="l"/>
            <a:endParaRPr lang="en-US" sz="1400" dirty="0">
              <a:solidFill>
                <a:srgbClr val="374151"/>
              </a:solidFill>
              <a:latin typeface="Söhne"/>
            </a:endParaRPr>
          </a:p>
          <a:p>
            <a:pPr algn="l"/>
            <a:endParaRPr lang="en-US" sz="1400" b="0" i="0" dirty="0">
              <a:solidFill>
                <a:srgbClr val="374151"/>
              </a:solidFill>
              <a:effectLst/>
              <a:latin typeface="Söhne"/>
            </a:endParaRPr>
          </a:p>
          <a:p>
            <a:pPr algn="l"/>
            <a:endParaRPr lang="en-US" sz="1400" dirty="0">
              <a:solidFill>
                <a:srgbClr val="374151"/>
              </a:solidFill>
              <a:latin typeface="Söhne"/>
            </a:endParaRPr>
          </a:p>
          <a:p>
            <a:pPr algn="l"/>
            <a:endParaRPr lang="en-US" sz="1400" dirty="0"/>
          </a:p>
          <a:p>
            <a:pPr algn="l"/>
            <a:endParaRPr lang="en-US" sz="1400" dirty="0"/>
          </a:p>
          <a:p>
            <a:pPr algn="l"/>
            <a:endParaRPr lang="en-US" sz="1400" b="0" i="0" dirty="0">
              <a:solidFill>
                <a:srgbClr val="374151"/>
              </a:solidFill>
              <a:effectLst/>
              <a:latin typeface="Söhne"/>
            </a:endParaRPr>
          </a:p>
          <a:p>
            <a:pPr algn="l"/>
            <a:r>
              <a:rPr lang="en-US" sz="1400" b="0" i="0" dirty="0">
                <a:solidFill>
                  <a:srgbClr val="374151"/>
                </a:solidFill>
                <a:effectLst/>
                <a:latin typeface="Söhne"/>
              </a:rPr>
              <a:t>Handling Missing Values:</a:t>
            </a:r>
          </a:p>
          <a:p>
            <a:pPr algn="l"/>
            <a:endParaRPr lang="en-US" sz="1400" dirty="0"/>
          </a:p>
        </p:txBody>
      </p:sp>
      <p:pic>
        <p:nvPicPr>
          <p:cNvPr id="5" name="Picture 4">
            <a:extLst>
              <a:ext uri="{FF2B5EF4-FFF2-40B4-BE49-F238E27FC236}">
                <a16:creationId xmlns:a16="http://schemas.microsoft.com/office/drawing/2014/main" id="{DF163598-978F-A1E3-FFF6-AC268B5108EE}"/>
              </a:ext>
            </a:extLst>
          </p:cNvPr>
          <p:cNvPicPr>
            <a:picLocks noChangeAspect="1"/>
          </p:cNvPicPr>
          <p:nvPr/>
        </p:nvPicPr>
        <p:blipFill>
          <a:blip r:embed="rId2"/>
          <a:stretch>
            <a:fillRect/>
          </a:stretch>
        </p:blipFill>
        <p:spPr>
          <a:xfrm>
            <a:off x="0" y="1075072"/>
            <a:ext cx="6226531" cy="2271977"/>
          </a:xfrm>
          <a:prstGeom prst="rect">
            <a:avLst/>
          </a:prstGeom>
        </p:spPr>
      </p:pic>
      <p:pic>
        <p:nvPicPr>
          <p:cNvPr id="9" name="Picture 8">
            <a:extLst>
              <a:ext uri="{FF2B5EF4-FFF2-40B4-BE49-F238E27FC236}">
                <a16:creationId xmlns:a16="http://schemas.microsoft.com/office/drawing/2014/main" id="{87EF1208-9527-DFF4-CC35-0AD5DE1DAA4C}"/>
              </a:ext>
            </a:extLst>
          </p:cNvPr>
          <p:cNvPicPr>
            <a:picLocks noChangeAspect="1"/>
          </p:cNvPicPr>
          <p:nvPr/>
        </p:nvPicPr>
        <p:blipFill>
          <a:blip r:embed="rId3"/>
          <a:stretch>
            <a:fillRect/>
          </a:stretch>
        </p:blipFill>
        <p:spPr>
          <a:xfrm>
            <a:off x="6676846" y="1106516"/>
            <a:ext cx="5270739" cy="2548597"/>
          </a:xfrm>
          <a:prstGeom prst="rect">
            <a:avLst/>
          </a:prstGeom>
        </p:spPr>
      </p:pic>
      <p:pic>
        <p:nvPicPr>
          <p:cNvPr id="11" name="Picture 10">
            <a:extLst>
              <a:ext uri="{FF2B5EF4-FFF2-40B4-BE49-F238E27FC236}">
                <a16:creationId xmlns:a16="http://schemas.microsoft.com/office/drawing/2014/main" id="{A090D271-358F-0E5A-ADCC-C5892650E2E3}"/>
              </a:ext>
            </a:extLst>
          </p:cNvPr>
          <p:cNvPicPr>
            <a:picLocks noChangeAspect="1"/>
          </p:cNvPicPr>
          <p:nvPr/>
        </p:nvPicPr>
        <p:blipFill>
          <a:blip r:embed="rId4"/>
          <a:stretch>
            <a:fillRect/>
          </a:stretch>
        </p:blipFill>
        <p:spPr>
          <a:xfrm>
            <a:off x="143771" y="3895725"/>
            <a:ext cx="11333854" cy="2892335"/>
          </a:xfrm>
          <a:prstGeom prst="rect">
            <a:avLst/>
          </a:prstGeom>
        </p:spPr>
      </p:pic>
    </p:spTree>
    <p:extLst>
      <p:ext uri="{BB962C8B-B14F-4D97-AF65-F5344CB8AC3E}">
        <p14:creationId xmlns:p14="http://schemas.microsoft.com/office/powerpoint/2010/main" val="3718726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DFDB-33DF-C416-D586-0734A572BA37}"/>
              </a:ext>
            </a:extLst>
          </p:cNvPr>
          <p:cNvSpPr>
            <a:spLocks noGrp="1"/>
          </p:cNvSpPr>
          <p:nvPr>
            <p:ph type="title"/>
          </p:nvPr>
        </p:nvSpPr>
        <p:spPr>
          <a:xfrm>
            <a:off x="907211" y="89081"/>
            <a:ext cx="10515600" cy="661418"/>
          </a:xfrm>
        </p:spPr>
        <p:txBody>
          <a:bodyPr>
            <a:normAutofit fontScale="90000"/>
          </a:bodyPr>
          <a:lstStyle/>
          <a:p>
            <a:pPr algn="ctr"/>
            <a:r>
              <a:rPr lang="en-US" dirty="0"/>
              <a:t>Exploratory Data Analysis (EDA)</a:t>
            </a:r>
          </a:p>
        </p:txBody>
      </p:sp>
      <p:sp>
        <p:nvSpPr>
          <p:cNvPr id="3" name="Content Placeholder 2">
            <a:extLst>
              <a:ext uri="{FF2B5EF4-FFF2-40B4-BE49-F238E27FC236}">
                <a16:creationId xmlns:a16="http://schemas.microsoft.com/office/drawing/2014/main" id="{52250FC1-AE92-5323-045A-B3EA3293DF6A}"/>
              </a:ext>
            </a:extLst>
          </p:cNvPr>
          <p:cNvSpPr>
            <a:spLocks noGrp="1"/>
          </p:cNvSpPr>
          <p:nvPr>
            <p:ph idx="1"/>
          </p:nvPr>
        </p:nvSpPr>
        <p:spPr>
          <a:xfrm>
            <a:off x="69472" y="682624"/>
            <a:ext cx="12053055" cy="6175375"/>
          </a:xfrm>
          <a:noFill/>
        </p:spPr>
        <p:txBody>
          <a:bodyPr>
            <a:normAutofit/>
          </a:bodyPr>
          <a:lstStyle/>
          <a:p>
            <a:pPr marL="0" indent="0">
              <a:buNone/>
            </a:pPr>
            <a:r>
              <a:rPr lang="en-US" sz="1400" b="1" i="0" dirty="0">
                <a:solidFill>
                  <a:srgbClr val="374151"/>
                </a:solidFill>
                <a:effectLst/>
                <a:latin typeface="Söhne"/>
              </a:rPr>
              <a:t>Visualizing Relationships:</a:t>
            </a:r>
            <a:br>
              <a:rPr lang="en-US" sz="1400" b="0" i="0" dirty="0">
                <a:solidFill>
                  <a:srgbClr val="374151"/>
                </a:solidFill>
                <a:effectLst/>
                <a:latin typeface="Söhne"/>
              </a:rPr>
            </a:br>
            <a:r>
              <a:rPr lang="en-US" sz="1400" b="0" i="0" dirty="0">
                <a:solidFill>
                  <a:srgbClr val="374151"/>
                </a:solidFill>
                <a:effectLst/>
                <a:latin typeface="Söhne"/>
              </a:rPr>
              <a:t>		       R2_Score: </a:t>
            </a:r>
            <a:r>
              <a:rPr lang="en-US" sz="1600" b="1" i="0" dirty="0">
                <a:solidFill>
                  <a:srgbClr val="374151"/>
                </a:solidFill>
                <a:effectLst/>
                <a:latin typeface="Söhne"/>
              </a:rPr>
              <a:t>57%</a:t>
            </a:r>
          </a:p>
          <a:p>
            <a:pPr marL="0" indent="0">
              <a:buNone/>
            </a:pPr>
            <a:endParaRPr lang="en-US" sz="1400" b="0" i="0" dirty="0">
              <a:solidFill>
                <a:srgbClr val="374151"/>
              </a:solidFill>
              <a:effectLst/>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r>
              <a:rPr lang="en-US" sz="1400" b="1" dirty="0">
                <a:solidFill>
                  <a:srgbClr val="374151"/>
                </a:solidFill>
                <a:latin typeface="Söhne"/>
              </a:rPr>
              <a:t>OLS Model</a:t>
            </a:r>
            <a:r>
              <a:rPr lang="en-US" sz="1400" b="1" i="0" dirty="0">
                <a:solidFill>
                  <a:srgbClr val="374151"/>
                </a:solidFill>
                <a:effectLst/>
                <a:latin typeface="Söhne"/>
              </a:rPr>
              <a:t> Results:					Note:</a:t>
            </a:r>
          </a:p>
          <a:p>
            <a:pPr marL="0" indent="0">
              <a:buNone/>
            </a:pPr>
            <a:r>
              <a:rPr lang="en-US" sz="1400" i="0" dirty="0">
                <a:solidFill>
                  <a:srgbClr val="374151"/>
                </a:solidFill>
                <a:effectLst/>
                <a:latin typeface="Söhne"/>
              </a:rPr>
              <a:t>						# As observed that values are not completely explaining the variance for the 						    dependent variable,</a:t>
            </a:r>
          </a:p>
          <a:p>
            <a:pPr marL="0" indent="0">
              <a:buNone/>
            </a:pPr>
            <a:r>
              <a:rPr lang="en-US" sz="1400" i="0" dirty="0">
                <a:solidFill>
                  <a:srgbClr val="374151"/>
                </a:solidFill>
                <a:effectLst/>
                <a:latin typeface="Söhne"/>
              </a:rPr>
              <a:t>						# let's try with more columns present in the file and perform Multiple Linear 						   Regression</a:t>
            </a:r>
          </a:p>
          <a:p>
            <a:pPr marL="0" indent="0">
              <a:buNone/>
            </a:pPr>
            <a:r>
              <a:rPr lang="en-US" sz="1400" i="0" dirty="0">
                <a:solidFill>
                  <a:srgbClr val="374151"/>
                </a:solidFill>
                <a:effectLst/>
                <a:latin typeface="Söhne"/>
              </a:rPr>
              <a:t>						# Checking Co-relation between the columns so that we take appropriate columns for 						    the model.</a:t>
            </a:r>
            <a:endParaRPr lang="en-US" sz="1400" dirty="0"/>
          </a:p>
        </p:txBody>
      </p:sp>
      <p:pic>
        <p:nvPicPr>
          <p:cNvPr id="5" name="Picture 4">
            <a:extLst>
              <a:ext uri="{FF2B5EF4-FFF2-40B4-BE49-F238E27FC236}">
                <a16:creationId xmlns:a16="http://schemas.microsoft.com/office/drawing/2014/main" id="{293F2CB8-9A6D-6C35-446C-40B6223931CC}"/>
              </a:ext>
            </a:extLst>
          </p:cNvPr>
          <p:cNvPicPr>
            <a:picLocks noChangeAspect="1"/>
          </p:cNvPicPr>
          <p:nvPr/>
        </p:nvPicPr>
        <p:blipFill>
          <a:blip r:embed="rId2"/>
          <a:stretch>
            <a:fillRect/>
          </a:stretch>
        </p:blipFill>
        <p:spPr>
          <a:xfrm>
            <a:off x="69472" y="1116113"/>
            <a:ext cx="5427587" cy="3313012"/>
          </a:xfrm>
          <a:prstGeom prst="rect">
            <a:avLst/>
          </a:prstGeom>
        </p:spPr>
      </p:pic>
      <p:pic>
        <p:nvPicPr>
          <p:cNvPr id="7" name="Picture 6">
            <a:extLst>
              <a:ext uri="{FF2B5EF4-FFF2-40B4-BE49-F238E27FC236}">
                <a16:creationId xmlns:a16="http://schemas.microsoft.com/office/drawing/2014/main" id="{BC592430-BED2-2A67-5E3E-DB4B60B35E11}"/>
              </a:ext>
            </a:extLst>
          </p:cNvPr>
          <p:cNvPicPr>
            <a:picLocks noChangeAspect="1"/>
          </p:cNvPicPr>
          <p:nvPr/>
        </p:nvPicPr>
        <p:blipFill>
          <a:blip r:embed="rId3"/>
          <a:stretch>
            <a:fillRect/>
          </a:stretch>
        </p:blipFill>
        <p:spPr>
          <a:xfrm>
            <a:off x="5506230" y="1116113"/>
            <a:ext cx="6266669" cy="3236812"/>
          </a:xfrm>
          <a:prstGeom prst="rect">
            <a:avLst/>
          </a:prstGeom>
        </p:spPr>
      </p:pic>
      <p:pic>
        <p:nvPicPr>
          <p:cNvPr id="9" name="Picture 8">
            <a:extLst>
              <a:ext uri="{FF2B5EF4-FFF2-40B4-BE49-F238E27FC236}">
                <a16:creationId xmlns:a16="http://schemas.microsoft.com/office/drawing/2014/main" id="{6BE6FB33-F336-506C-ECA1-589F756DC92A}"/>
              </a:ext>
            </a:extLst>
          </p:cNvPr>
          <p:cNvPicPr>
            <a:picLocks noChangeAspect="1"/>
          </p:cNvPicPr>
          <p:nvPr/>
        </p:nvPicPr>
        <p:blipFill>
          <a:blip r:embed="rId4"/>
          <a:stretch>
            <a:fillRect/>
          </a:stretch>
        </p:blipFill>
        <p:spPr>
          <a:xfrm>
            <a:off x="100680" y="4696605"/>
            <a:ext cx="5365170" cy="2090563"/>
          </a:xfrm>
          <a:prstGeom prst="rect">
            <a:avLst/>
          </a:prstGeom>
        </p:spPr>
      </p:pic>
    </p:spTree>
    <p:extLst>
      <p:ext uri="{BB962C8B-B14F-4D97-AF65-F5344CB8AC3E}">
        <p14:creationId xmlns:p14="http://schemas.microsoft.com/office/powerpoint/2010/main" val="539859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2150-8FA3-7B4A-8FCB-A787888F8288}"/>
              </a:ext>
            </a:extLst>
          </p:cNvPr>
          <p:cNvSpPr>
            <a:spLocks noGrp="1"/>
          </p:cNvSpPr>
          <p:nvPr>
            <p:ph type="title"/>
          </p:nvPr>
        </p:nvSpPr>
        <p:spPr>
          <a:xfrm>
            <a:off x="761995" y="307447"/>
            <a:ext cx="10693884" cy="1109932"/>
          </a:xfrm>
        </p:spPr>
        <p:txBody>
          <a:bodyPr>
            <a:normAutofit/>
          </a:bodyPr>
          <a:lstStyle/>
          <a:p>
            <a:r>
              <a:rPr lang="en-US" b="0" i="0" dirty="0">
                <a:effectLst/>
              </a:rPr>
              <a:t>Correlation Analysis</a:t>
            </a:r>
            <a:endParaRPr lang="en-US" dirty="0"/>
          </a:p>
        </p:txBody>
      </p:sp>
      <p:sp>
        <p:nvSpPr>
          <p:cNvPr id="3" name="Content Placeholder 2">
            <a:extLst>
              <a:ext uri="{FF2B5EF4-FFF2-40B4-BE49-F238E27FC236}">
                <a16:creationId xmlns:a16="http://schemas.microsoft.com/office/drawing/2014/main" id="{1D2D83A8-EDB4-246E-87CC-171384301B6A}"/>
              </a:ext>
            </a:extLst>
          </p:cNvPr>
          <p:cNvSpPr>
            <a:spLocks noGrp="1"/>
          </p:cNvSpPr>
          <p:nvPr>
            <p:ph idx="1"/>
          </p:nvPr>
        </p:nvSpPr>
        <p:spPr>
          <a:xfrm>
            <a:off x="6724650" y="1924049"/>
            <a:ext cx="5124450" cy="3886201"/>
          </a:xfrm>
          <a:noFill/>
        </p:spPr>
        <p:txBody>
          <a:bodyPr anchor="ctr">
            <a:normAutofit/>
          </a:bodyPr>
          <a:lstStyle/>
          <a:p>
            <a:pPr marL="0" indent="0">
              <a:buNone/>
            </a:pPr>
            <a:r>
              <a:rPr lang="en-US" sz="1800" b="1" dirty="0"/>
              <a:t>Code:</a:t>
            </a:r>
          </a:p>
          <a:p>
            <a:pPr marL="0" indent="0">
              <a:buNone/>
            </a:pPr>
            <a:r>
              <a:rPr lang="en-US" sz="1800" dirty="0" err="1"/>
              <a:t>correl</a:t>
            </a:r>
            <a:r>
              <a:rPr lang="en-US" sz="1800" dirty="0"/>
              <a:t> = </a:t>
            </a:r>
            <a:r>
              <a:rPr lang="en-US" sz="1800" dirty="0" err="1"/>
              <a:t>df.drop</a:t>
            </a:r>
            <a:r>
              <a:rPr lang="en-US" sz="1800" dirty="0"/>
              <a:t>("</a:t>
            </a:r>
            <a:r>
              <a:rPr lang="en-US" sz="1800" dirty="0" err="1"/>
              <a:t>case",axis</a:t>
            </a:r>
            <a:r>
              <a:rPr lang="en-US" sz="1800" dirty="0"/>
              <a:t>=1).</a:t>
            </a:r>
            <a:r>
              <a:rPr lang="en-US" sz="1800" dirty="0" err="1"/>
              <a:t>corr</a:t>
            </a:r>
            <a:r>
              <a:rPr lang="en-US" sz="1800" dirty="0"/>
              <a:t>()</a:t>
            </a:r>
            <a:br>
              <a:rPr lang="en-US" sz="1800" dirty="0"/>
            </a:br>
            <a:r>
              <a:rPr lang="en-US" sz="1800" dirty="0" err="1"/>
              <a:t>plt.figure</a:t>
            </a:r>
            <a:r>
              <a:rPr lang="en-US" sz="1800" dirty="0"/>
              <a:t>(</a:t>
            </a:r>
            <a:r>
              <a:rPr lang="en-US" sz="1800" dirty="0" err="1"/>
              <a:t>figsize</a:t>
            </a:r>
            <a:r>
              <a:rPr lang="en-US" sz="1800" dirty="0"/>
              <a:t>=(10,6))</a:t>
            </a:r>
            <a:br>
              <a:rPr lang="en-US" sz="1800" dirty="0"/>
            </a:br>
            <a:r>
              <a:rPr lang="en-US" sz="1800" dirty="0" err="1"/>
              <a:t>sns.heatmap</a:t>
            </a:r>
            <a:r>
              <a:rPr lang="en-US" sz="1800" dirty="0"/>
              <a:t>(</a:t>
            </a:r>
            <a:r>
              <a:rPr lang="en-US" sz="1800" dirty="0" err="1"/>
              <a:t>correl,cmap</a:t>
            </a:r>
            <a:r>
              <a:rPr lang="en-US" sz="1800" dirty="0"/>
              <a:t> = 'Blues',</a:t>
            </a:r>
            <a:r>
              <a:rPr lang="en-US" sz="1800" dirty="0" err="1"/>
              <a:t>annot</a:t>
            </a:r>
            <a:r>
              <a:rPr lang="en-US" sz="1800" dirty="0"/>
              <a:t> = True)</a:t>
            </a:r>
            <a:br>
              <a:rPr lang="en-US" sz="1800" dirty="0"/>
            </a:br>
            <a:r>
              <a:rPr lang="en-US" sz="1800" dirty="0" err="1"/>
              <a:t>plt.title</a:t>
            </a:r>
            <a:r>
              <a:rPr lang="en-US" sz="1800" dirty="0"/>
              <a:t>('Correlation for the data’)</a:t>
            </a:r>
          </a:p>
          <a:p>
            <a:pPr marL="0" indent="0">
              <a:buNone/>
            </a:pPr>
            <a:endParaRPr lang="en-US" sz="1800" dirty="0"/>
          </a:p>
          <a:p>
            <a:pPr marL="0" indent="0">
              <a:buNone/>
            </a:pPr>
            <a:r>
              <a:rPr lang="en-US" sz="1600" b="1" dirty="0"/>
              <a:t># As suggested above in the correlation plot, there are </a:t>
            </a:r>
            <a:r>
              <a:rPr lang="en-US" sz="1600" b="1" dirty="0" err="1"/>
              <a:t>belly,chest,totlngth,skullw</a:t>
            </a:r>
            <a:r>
              <a:rPr lang="en-US" sz="1600" b="1" dirty="0"/>
              <a:t> columns with correlation &gt;0.5</a:t>
            </a:r>
          </a:p>
          <a:p>
            <a:pPr marL="0" indent="0">
              <a:buNone/>
            </a:pPr>
            <a:r>
              <a:rPr lang="en-US" sz="1600" dirty="0"/>
              <a:t>X = </a:t>
            </a:r>
            <a:r>
              <a:rPr lang="en-US" sz="1600" dirty="0" err="1"/>
              <a:t>df</a:t>
            </a:r>
            <a:r>
              <a:rPr lang="en-US" sz="1600" dirty="0"/>
              <a:t>[['belly','chest','</a:t>
            </a:r>
            <a:r>
              <a:rPr lang="en-US" sz="1600" dirty="0" err="1"/>
              <a:t>totlngth</a:t>
            </a:r>
            <a:r>
              <a:rPr lang="en-US" sz="1600" dirty="0"/>
              <a:t>','</a:t>
            </a:r>
            <a:r>
              <a:rPr lang="en-US" sz="1600" dirty="0" err="1"/>
              <a:t>skullw</a:t>
            </a:r>
            <a:r>
              <a:rPr lang="en-US" sz="1600" dirty="0"/>
              <a:t>’]]</a:t>
            </a:r>
          </a:p>
          <a:p>
            <a:pPr marL="0" indent="0">
              <a:buNone/>
            </a:pPr>
            <a:r>
              <a:rPr lang="en-US" sz="1600" dirty="0"/>
              <a:t>y = </a:t>
            </a:r>
            <a:r>
              <a:rPr lang="en-US" sz="1600" dirty="0" err="1"/>
              <a:t>df</a:t>
            </a:r>
            <a:r>
              <a:rPr lang="en-US" sz="1600" dirty="0"/>
              <a:t>[['</a:t>
            </a:r>
            <a:r>
              <a:rPr lang="en-US" sz="1600" dirty="0" err="1"/>
              <a:t>hdlngth</a:t>
            </a:r>
            <a:r>
              <a:rPr lang="en-US" sz="1600" dirty="0"/>
              <a:t>']]</a:t>
            </a:r>
          </a:p>
        </p:txBody>
      </p:sp>
      <p:pic>
        <p:nvPicPr>
          <p:cNvPr id="6" name="Picture 5">
            <a:extLst>
              <a:ext uri="{FF2B5EF4-FFF2-40B4-BE49-F238E27FC236}">
                <a16:creationId xmlns:a16="http://schemas.microsoft.com/office/drawing/2014/main" id="{B4E975AA-3694-ABAB-B19C-B185FA16FFA8}"/>
              </a:ext>
            </a:extLst>
          </p:cNvPr>
          <p:cNvPicPr>
            <a:picLocks noChangeAspect="1"/>
          </p:cNvPicPr>
          <p:nvPr/>
        </p:nvPicPr>
        <p:blipFill>
          <a:blip r:embed="rId2"/>
          <a:stretch>
            <a:fillRect/>
          </a:stretch>
        </p:blipFill>
        <p:spPr>
          <a:xfrm>
            <a:off x="16980" y="1863972"/>
            <a:ext cx="6707669" cy="4686581"/>
          </a:xfrm>
          <a:prstGeom prst="rect">
            <a:avLst/>
          </a:prstGeom>
        </p:spPr>
      </p:pic>
    </p:spTree>
    <p:extLst>
      <p:ext uri="{BB962C8B-B14F-4D97-AF65-F5344CB8AC3E}">
        <p14:creationId xmlns:p14="http://schemas.microsoft.com/office/powerpoint/2010/main" val="3070687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3417-A6B2-0100-D719-49D87B8567A5}"/>
              </a:ext>
            </a:extLst>
          </p:cNvPr>
          <p:cNvSpPr>
            <a:spLocks noGrp="1"/>
          </p:cNvSpPr>
          <p:nvPr>
            <p:ph type="title"/>
          </p:nvPr>
        </p:nvSpPr>
        <p:spPr>
          <a:xfrm>
            <a:off x="1390650" y="98426"/>
            <a:ext cx="9420225" cy="701674"/>
          </a:xfrm>
        </p:spPr>
        <p:txBody>
          <a:bodyPr>
            <a:normAutofit/>
          </a:bodyPr>
          <a:lstStyle/>
          <a:p>
            <a:pPr algn="ctr"/>
            <a:r>
              <a:rPr lang="en-US" b="0" i="0" dirty="0">
                <a:solidFill>
                  <a:srgbClr val="374151"/>
                </a:solidFill>
                <a:effectLst/>
              </a:rPr>
              <a:t>Model Development and Evaluation</a:t>
            </a:r>
            <a:endParaRPr lang="en-US" dirty="0"/>
          </a:p>
        </p:txBody>
      </p:sp>
      <p:sp>
        <p:nvSpPr>
          <p:cNvPr id="3" name="Content Placeholder 2">
            <a:extLst>
              <a:ext uri="{FF2B5EF4-FFF2-40B4-BE49-F238E27FC236}">
                <a16:creationId xmlns:a16="http://schemas.microsoft.com/office/drawing/2014/main" id="{3F625E2C-F115-B740-A668-5DFB8C917F7A}"/>
              </a:ext>
            </a:extLst>
          </p:cNvPr>
          <p:cNvSpPr>
            <a:spLocks noGrp="1"/>
          </p:cNvSpPr>
          <p:nvPr>
            <p:ph idx="1"/>
          </p:nvPr>
        </p:nvSpPr>
        <p:spPr>
          <a:xfrm>
            <a:off x="76200" y="800100"/>
            <a:ext cx="5676900" cy="6057899"/>
          </a:xfrm>
          <a:noFill/>
        </p:spPr>
        <p:txBody>
          <a:bodyPr>
            <a:normAutofit/>
          </a:bodyPr>
          <a:lstStyle/>
          <a:p>
            <a:pPr marL="0" indent="0">
              <a:buNone/>
            </a:pPr>
            <a:r>
              <a:rPr lang="en-US" b="0" i="0" dirty="0">
                <a:solidFill>
                  <a:srgbClr val="374151"/>
                </a:solidFill>
                <a:effectLst/>
                <a:latin typeface="Söhne"/>
              </a:rPr>
              <a:t>                 Model Building                                                                          </a:t>
            </a:r>
          </a:p>
          <a:p>
            <a:pPr algn="l">
              <a:buFont typeface="Arial" panose="020B0604020202020204" pitchFamily="34" charset="0"/>
              <a:buChar char="•"/>
            </a:pPr>
            <a:r>
              <a:rPr lang="en-US" sz="1200" b="0" i="0" u="sng" dirty="0">
                <a:solidFill>
                  <a:srgbClr val="374151"/>
                </a:solidFill>
                <a:effectLst/>
                <a:latin typeface="Söhne"/>
              </a:rPr>
              <a:t>Multiple Linear Regression with Belly, Chest, Total Length, and Skull Width to find Head Length</a:t>
            </a:r>
          </a:p>
          <a:p>
            <a:pPr marL="0" indent="0">
              <a:buNone/>
            </a:pPr>
            <a:r>
              <a:rPr lang="en-US" sz="1100" b="1" dirty="0"/>
              <a:t># As suggested above in the correlation plot, there are </a:t>
            </a:r>
            <a:r>
              <a:rPr lang="en-US" sz="1100" b="1" dirty="0" err="1"/>
              <a:t>belly,chest,totlngth,skullw</a:t>
            </a:r>
            <a:r>
              <a:rPr lang="en-US" sz="1100" b="1" dirty="0"/>
              <a:t> columns with correlation &gt;0.5</a:t>
            </a:r>
            <a:br>
              <a:rPr lang="en-US" sz="1100" dirty="0"/>
            </a:br>
            <a:r>
              <a:rPr lang="en-US" sz="1100" dirty="0"/>
              <a:t>X = </a:t>
            </a:r>
            <a:r>
              <a:rPr lang="en-US" sz="1100" dirty="0" err="1"/>
              <a:t>df</a:t>
            </a:r>
            <a:r>
              <a:rPr lang="en-US" sz="1100" dirty="0"/>
              <a:t>[['belly','chest','</a:t>
            </a:r>
            <a:r>
              <a:rPr lang="en-US" sz="1100" dirty="0" err="1"/>
              <a:t>totlngth</a:t>
            </a:r>
            <a:r>
              <a:rPr lang="en-US" sz="1100" dirty="0"/>
              <a:t>','</a:t>
            </a:r>
            <a:r>
              <a:rPr lang="en-US" sz="1100" dirty="0" err="1"/>
              <a:t>skullw</a:t>
            </a:r>
            <a:r>
              <a:rPr lang="en-US" sz="1100" dirty="0"/>
              <a:t>’]]</a:t>
            </a:r>
            <a:br>
              <a:rPr lang="en-US" sz="1100" dirty="0"/>
            </a:br>
            <a:r>
              <a:rPr lang="en-US" sz="1100" dirty="0"/>
              <a:t>y = </a:t>
            </a:r>
            <a:r>
              <a:rPr lang="en-US" sz="1100" dirty="0" err="1"/>
              <a:t>df</a:t>
            </a:r>
            <a:r>
              <a:rPr lang="en-US" sz="1100" dirty="0"/>
              <a:t>[['</a:t>
            </a:r>
            <a:r>
              <a:rPr lang="en-US" sz="1100" dirty="0" err="1"/>
              <a:t>hdlngth</a:t>
            </a:r>
            <a:r>
              <a:rPr lang="en-US" sz="1100" dirty="0"/>
              <a:t>’]]</a:t>
            </a:r>
            <a:br>
              <a:rPr lang="en-US" sz="1100" dirty="0"/>
            </a:br>
            <a:r>
              <a:rPr lang="en-US" sz="1100" b="1" dirty="0"/>
              <a:t># let's split this data and fit them in the model</a:t>
            </a:r>
            <a:br>
              <a:rPr lang="en-US" sz="1100" dirty="0"/>
            </a:br>
            <a:r>
              <a:rPr lang="en-US" sz="1100" dirty="0" err="1"/>
              <a:t>X_train,Xtest,y_train,y_test</a:t>
            </a:r>
            <a:r>
              <a:rPr lang="en-US" sz="1100" dirty="0"/>
              <a:t> = </a:t>
            </a:r>
            <a:r>
              <a:rPr lang="en-US" sz="1100" dirty="0" err="1"/>
              <a:t>tt</a:t>
            </a:r>
            <a:r>
              <a:rPr lang="en-US" sz="1100" dirty="0"/>
              <a:t>(</a:t>
            </a:r>
            <a:r>
              <a:rPr lang="en-US" sz="1100" dirty="0" err="1"/>
              <a:t>X,y,test_size</a:t>
            </a:r>
            <a:r>
              <a:rPr lang="en-US" sz="1100" dirty="0"/>
              <a:t> = 0.3,random_state = 1)</a:t>
            </a:r>
            <a:br>
              <a:rPr lang="en-US" sz="1100" dirty="0"/>
            </a:br>
            <a:r>
              <a:rPr lang="fr-FR" sz="1100" dirty="0" err="1"/>
              <a:t>l_reg</a:t>
            </a:r>
            <a:r>
              <a:rPr lang="fr-FR" sz="1100" dirty="0"/>
              <a:t> = </a:t>
            </a:r>
            <a:r>
              <a:rPr lang="fr-FR" sz="1100" dirty="0" err="1"/>
              <a:t>LinearRegression</a:t>
            </a:r>
            <a:r>
              <a:rPr lang="fr-FR" sz="1100" dirty="0"/>
              <a:t>()</a:t>
            </a:r>
            <a:br>
              <a:rPr lang="fr-FR" sz="1100" dirty="0"/>
            </a:br>
            <a:r>
              <a:rPr lang="fr-FR" sz="1100" dirty="0" err="1"/>
              <a:t>l_reg.fit</a:t>
            </a:r>
            <a:r>
              <a:rPr lang="fr-FR" sz="1100" dirty="0"/>
              <a:t>(</a:t>
            </a:r>
            <a:r>
              <a:rPr lang="fr-FR" sz="1100" dirty="0" err="1"/>
              <a:t>X_train,y_train</a:t>
            </a:r>
            <a:r>
              <a:rPr lang="fr-FR" sz="1100" dirty="0"/>
              <a:t>)</a:t>
            </a:r>
            <a:br>
              <a:rPr lang="fr-FR" sz="1100" dirty="0"/>
            </a:br>
            <a:r>
              <a:rPr lang="en-US" sz="1100" dirty="0" err="1"/>
              <a:t>y_hat</a:t>
            </a:r>
            <a:r>
              <a:rPr lang="en-US" sz="1100" dirty="0"/>
              <a:t> = </a:t>
            </a:r>
            <a:r>
              <a:rPr lang="en-US" sz="1100" dirty="0" err="1"/>
              <a:t>l_reg.predict</a:t>
            </a:r>
            <a:r>
              <a:rPr lang="en-US" sz="1100" dirty="0"/>
              <a:t>(</a:t>
            </a:r>
            <a:r>
              <a:rPr lang="en-US" sz="1100" dirty="0" err="1"/>
              <a:t>Xtest</a:t>
            </a:r>
            <a:r>
              <a:rPr lang="en-US" sz="1100" dirty="0"/>
              <a:t>)</a:t>
            </a:r>
          </a:p>
          <a:p>
            <a:pPr marL="0" indent="0">
              <a:buNone/>
            </a:pPr>
            <a:r>
              <a:rPr lang="es-ES" sz="1100" dirty="0" err="1"/>
              <a:t>mean_absolute_error</a:t>
            </a:r>
            <a:r>
              <a:rPr lang="es-ES" sz="1100" dirty="0"/>
              <a:t>(</a:t>
            </a:r>
            <a:r>
              <a:rPr lang="es-ES" sz="1100" dirty="0" err="1"/>
              <a:t>y_test,y_hat</a:t>
            </a:r>
            <a:r>
              <a:rPr lang="es-ES" sz="1100" dirty="0"/>
              <a:t>)</a:t>
            </a:r>
            <a:br>
              <a:rPr lang="es-ES" sz="1100" dirty="0"/>
            </a:br>
            <a:r>
              <a:rPr lang="en-US" sz="1100" dirty="0" err="1"/>
              <a:t>mean_squared_error</a:t>
            </a:r>
            <a:r>
              <a:rPr lang="en-US" sz="1100" dirty="0"/>
              <a:t>(</a:t>
            </a:r>
            <a:r>
              <a:rPr lang="en-US" sz="1100" dirty="0" err="1"/>
              <a:t>y_test,y_hat</a:t>
            </a:r>
            <a:r>
              <a:rPr lang="en-US" sz="1100" dirty="0"/>
              <a:t>)</a:t>
            </a:r>
            <a:br>
              <a:rPr lang="en-US" sz="1100" dirty="0"/>
            </a:br>
            <a:r>
              <a:rPr lang="en-US" sz="1100" dirty="0"/>
              <a:t>R2 = r2_score(</a:t>
            </a:r>
            <a:r>
              <a:rPr lang="en-US" sz="1100" dirty="0" err="1"/>
              <a:t>y_test,y_hat</a:t>
            </a:r>
            <a:r>
              <a:rPr lang="en-US" sz="1100" dirty="0"/>
              <a:t>)</a:t>
            </a:r>
            <a:br>
              <a:rPr lang="en-US" sz="1100" dirty="0"/>
            </a:br>
            <a:r>
              <a:rPr lang="en-US" sz="1100" dirty="0"/>
              <a:t>intercept = </a:t>
            </a:r>
            <a:r>
              <a:rPr lang="en-US" sz="1100" dirty="0" err="1"/>
              <a:t>l_reg.intercept</a:t>
            </a:r>
            <a:r>
              <a:rPr lang="en-US" sz="1100" dirty="0"/>
              <a:t>_</a:t>
            </a:r>
            <a:br>
              <a:rPr lang="en-US" sz="1100" dirty="0"/>
            </a:br>
            <a:r>
              <a:rPr lang="en-US" sz="1100" dirty="0"/>
              <a:t>slope = </a:t>
            </a:r>
            <a:r>
              <a:rPr lang="en-US" sz="1100" dirty="0" err="1"/>
              <a:t>l_reg.coef</a:t>
            </a:r>
            <a:r>
              <a:rPr lang="en-US" sz="1100" dirty="0"/>
              <a:t>_</a:t>
            </a:r>
          </a:p>
          <a:p>
            <a:pPr marL="0" indent="0">
              <a:buNone/>
            </a:pPr>
            <a:r>
              <a:rPr lang="en-US" sz="1100" b="1" dirty="0"/>
              <a:t># as we have the required details, let's find out the regression plot here with the most strongly correlated X value columns</a:t>
            </a:r>
            <a:br>
              <a:rPr lang="en-US" sz="1100" dirty="0"/>
            </a:br>
            <a:r>
              <a:rPr lang="en-US" sz="1100" dirty="0" err="1"/>
              <a:t>plt.figure</a:t>
            </a:r>
            <a:r>
              <a:rPr lang="en-US" sz="1100" dirty="0"/>
              <a:t>(</a:t>
            </a:r>
            <a:r>
              <a:rPr lang="en-US" sz="1100" dirty="0" err="1"/>
              <a:t>figsize</a:t>
            </a:r>
            <a:r>
              <a:rPr lang="en-US" sz="1100" dirty="0"/>
              <a:t> = (10,7.68))</a:t>
            </a:r>
            <a:br>
              <a:rPr lang="en-US" sz="1100" dirty="0"/>
            </a:br>
            <a:r>
              <a:rPr lang="en-US" sz="1100" dirty="0" err="1"/>
              <a:t>sns.regplot</a:t>
            </a:r>
            <a:r>
              <a:rPr lang="en-US" sz="1100" dirty="0"/>
              <a:t>(x=</a:t>
            </a:r>
            <a:r>
              <a:rPr lang="en-US" sz="1100" dirty="0" err="1"/>
              <a:t>X_test</a:t>
            </a:r>
            <a:r>
              <a:rPr lang="en-US" sz="1100" dirty="0"/>
              <a:t>['</a:t>
            </a:r>
            <a:r>
              <a:rPr lang="en-US" sz="1100" dirty="0" err="1"/>
              <a:t>totlngth</a:t>
            </a:r>
            <a:r>
              <a:rPr lang="en-US" sz="1100" dirty="0"/>
              <a:t>'].values, y=</a:t>
            </a:r>
            <a:r>
              <a:rPr lang="en-US" sz="1100" dirty="0" err="1"/>
              <a:t>y_hat</a:t>
            </a:r>
            <a:r>
              <a:rPr lang="en-US" sz="1100" dirty="0"/>
              <a:t>, </a:t>
            </a:r>
            <a:r>
              <a:rPr lang="en-US" sz="1100" dirty="0" err="1"/>
              <a:t>scatter_kws</a:t>
            </a:r>
            <a:r>
              <a:rPr lang="en-US" sz="1100" dirty="0"/>
              <a:t>={'color': 'blue'}, </a:t>
            </a:r>
            <a:r>
              <a:rPr lang="en-US" sz="1100" dirty="0" err="1"/>
              <a:t>line_kws</a:t>
            </a:r>
            <a:r>
              <a:rPr lang="en-US" sz="1100" dirty="0"/>
              <a:t>={'color': 'red'}, label='Estimated Head Length’)</a:t>
            </a:r>
            <a:br>
              <a:rPr lang="en-US" sz="1100" dirty="0"/>
            </a:br>
            <a:r>
              <a:rPr lang="en-US" sz="1100" dirty="0" err="1"/>
              <a:t>sns.scatterplot</a:t>
            </a:r>
            <a:r>
              <a:rPr lang="en-US" sz="1100" dirty="0"/>
              <a:t>(x=</a:t>
            </a:r>
            <a:r>
              <a:rPr lang="en-US" sz="1100" dirty="0" err="1"/>
              <a:t>X_test</a:t>
            </a:r>
            <a:r>
              <a:rPr lang="en-US" sz="1100" dirty="0"/>
              <a:t>['</a:t>
            </a:r>
            <a:r>
              <a:rPr lang="en-US" sz="1100" dirty="0" err="1"/>
              <a:t>totlngth</a:t>
            </a:r>
            <a:r>
              <a:rPr lang="en-US" sz="1100" dirty="0"/>
              <a:t>'].values, y=</a:t>
            </a:r>
            <a:r>
              <a:rPr lang="en-US" sz="1100" dirty="0" err="1"/>
              <a:t>y_test</a:t>
            </a:r>
            <a:r>
              <a:rPr lang="en-US" sz="1100" dirty="0"/>
              <a:t>['</a:t>
            </a:r>
            <a:r>
              <a:rPr lang="en-US" sz="1100" dirty="0" err="1"/>
              <a:t>hdlngth</a:t>
            </a:r>
            <a:r>
              <a:rPr lang="en-US" sz="1100" dirty="0"/>
              <a:t>'].values, color='green', label='Actual Head Length’)</a:t>
            </a:r>
            <a:br>
              <a:rPr lang="en-US" sz="1100" dirty="0"/>
            </a:br>
            <a:br>
              <a:rPr lang="en-US" sz="1100" dirty="0"/>
            </a:br>
            <a:r>
              <a:rPr lang="en-US" sz="1100" b="1" dirty="0"/>
              <a:t># Add labels and title</a:t>
            </a:r>
          </a:p>
          <a:p>
            <a:pPr marL="0" indent="0">
              <a:buNone/>
            </a:pPr>
            <a:r>
              <a:rPr lang="en-US" sz="1100" dirty="0" err="1"/>
              <a:t>plt.xlabel</a:t>
            </a:r>
            <a:r>
              <a:rPr lang="en-US" sz="1100" dirty="0"/>
              <a:t>('Total Length’)</a:t>
            </a:r>
            <a:br>
              <a:rPr lang="en-US" sz="1100" dirty="0"/>
            </a:br>
            <a:r>
              <a:rPr lang="en-US" sz="1100" dirty="0" err="1"/>
              <a:t>plt.ylabel</a:t>
            </a:r>
            <a:r>
              <a:rPr lang="en-US" sz="1100" dirty="0"/>
              <a:t>('Head Length’)</a:t>
            </a:r>
          </a:p>
          <a:p>
            <a:pPr marL="0" indent="0">
              <a:buNone/>
            </a:pPr>
            <a:r>
              <a:rPr lang="en-US" sz="1100" dirty="0" err="1"/>
              <a:t>plt.title</a:t>
            </a:r>
            <a:r>
              <a:rPr lang="en-US" sz="1100" dirty="0"/>
              <a:t>('Linear Regression Curve’)</a:t>
            </a:r>
          </a:p>
          <a:p>
            <a:pPr marL="0" indent="0">
              <a:buNone/>
            </a:pPr>
            <a:r>
              <a:rPr lang="en-US" sz="1100" b="1" dirty="0"/>
              <a:t># Adding R2_Score to the curve</a:t>
            </a:r>
          </a:p>
          <a:p>
            <a:pPr marL="0" indent="0">
              <a:buNone/>
            </a:pPr>
            <a:r>
              <a:rPr lang="en-US" sz="1100" dirty="0" err="1"/>
              <a:t>plt.text</a:t>
            </a:r>
            <a:r>
              <a:rPr lang="en-US" sz="1100" dirty="0"/>
              <a:t>(0.1, 0.8, f'R2 = {R2:.2f}', transform=</a:t>
            </a:r>
            <a:r>
              <a:rPr lang="en-US" sz="1100" dirty="0" err="1"/>
              <a:t>plt.gca</a:t>
            </a:r>
            <a:r>
              <a:rPr lang="en-US" sz="1100" dirty="0"/>
              <a:t>().</a:t>
            </a:r>
            <a:r>
              <a:rPr lang="en-US" sz="1100" dirty="0" err="1"/>
              <a:t>transAxes</a:t>
            </a:r>
            <a:r>
              <a:rPr lang="en-US" sz="1100" dirty="0"/>
              <a:t>, </a:t>
            </a:r>
            <a:r>
              <a:rPr lang="en-US" sz="1100" dirty="0" err="1"/>
              <a:t>fontsize</a:t>
            </a:r>
            <a:r>
              <a:rPr lang="en-US" sz="1100" dirty="0"/>
              <a:t>=12)</a:t>
            </a:r>
          </a:p>
          <a:p>
            <a:pPr marL="0" indent="0">
              <a:buNone/>
            </a:pPr>
            <a:endParaRPr lang="en-US" sz="1100" dirty="0"/>
          </a:p>
        </p:txBody>
      </p:sp>
      <p:sp>
        <p:nvSpPr>
          <p:cNvPr id="4" name="Content Placeholder 2">
            <a:extLst>
              <a:ext uri="{FF2B5EF4-FFF2-40B4-BE49-F238E27FC236}">
                <a16:creationId xmlns:a16="http://schemas.microsoft.com/office/drawing/2014/main" id="{556D6D21-5A4C-FFB3-CD5F-807A89BAD1EE}"/>
              </a:ext>
            </a:extLst>
          </p:cNvPr>
          <p:cNvSpPr txBox="1">
            <a:spLocks/>
          </p:cNvSpPr>
          <p:nvPr/>
        </p:nvSpPr>
        <p:spPr>
          <a:xfrm>
            <a:off x="5753100" y="790576"/>
            <a:ext cx="6362700" cy="6057899"/>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374151"/>
                </a:solidFill>
                <a:latin typeface="Söhne"/>
              </a:rPr>
              <a:t>                    Model Evaluation                                                                          </a:t>
            </a:r>
          </a:p>
          <a:p>
            <a:pPr marL="0" indent="0">
              <a:buFont typeface="Arial" panose="020B0604020202020204" pitchFamily="34" charset="0"/>
              <a:buNone/>
            </a:pPr>
            <a:endParaRPr lang="en-US" dirty="0"/>
          </a:p>
        </p:txBody>
      </p:sp>
      <p:sp>
        <p:nvSpPr>
          <p:cNvPr id="7" name="Rectangle 3">
            <a:extLst>
              <a:ext uri="{FF2B5EF4-FFF2-40B4-BE49-F238E27FC236}">
                <a16:creationId xmlns:a16="http://schemas.microsoft.com/office/drawing/2014/main" id="{8CD7F8EF-5936-E5FF-D32E-27D3C3108B73}"/>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E90C28C5-9687-4504-A756-FF2BC3DB25F6}"/>
              </a:ext>
            </a:extLst>
          </p:cNvPr>
          <p:cNvPicPr>
            <a:picLocks noChangeAspect="1"/>
          </p:cNvPicPr>
          <p:nvPr/>
        </p:nvPicPr>
        <p:blipFill>
          <a:blip r:embed="rId2"/>
          <a:stretch>
            <a:fillRect/>
          </a:stretch>
        </p:blipFill>
        <p:spPr>
          <a:xfrm>
            <a:off x="5996664" y="2706116"/>
            <a:ext cx="5846350" cy="4053458"/>
          </a:xfrm>
          <a:prstGeom prst="rect">
            <a:avLst/>
          </a:prstGeom>
        </p:spPr>
      </p:pic>
      <p:graphicFrame>
        <p:nvGraphicFramePr>
          <p:cNvPr id="10" name="Table 9">
            <a:extLst>
              <a:ext uri="{FF2B5EF4-FFF2-40B4-BE49-F238E27FC236}">
                <a16:creationId xmlns:a16="http://schemas.microsoft.com/office/drawing/2014/main" id="{BA0F98C1-1FE1-54B5-0A23-B41243F877DA}"/>
              </a:ext>
            </a:extLst>
          </p:cNvPr>
          <p:cNvGraphicFramePr>
            <a:graphicFrameLocks noGrp="1"/>
          </p:cNvGraphicFramePr>
          <p:nvPr>
            <p:extLst>
              <p:ext uri="{D42A27DB-BD31-4B8C-83A1-F6EECF244321}">
                <p14:modId xmlns:p14="http://schemas.microsoft.com/office/powerpoint/2010/main" val="739614200"/>
              </p:ext>
            </p:extLst>
          </p:nvPr>
        </p:nvGraphicFramePr>
        <p:xfrm>
          <a:off x="6409678" y="1314449"/>
          <a:ext cx="5433336" cy="1251198"/>
        </p:xfrm>
        <a:graphic>
          <a:graphicData uri="http://schemas.openxmlformats.org/drawingml/2006/table">
            <a:tbl>
              <a:tblPr>
                <a:tableStyleId>{5C22544A-7EE6-4342-B048-85BDC9FD1C3A}</a:tableStyleId>
              </a:tblPr>
              <a:tblGrid>
                <a:gridCol w="2107873">
                  <a:extLst>
                    <a:ext uri="{9D8B030D-6E8A-4147-A177-3AD203B41FA5}">
                      <a16:colId xmlns:a16="http://schemas.microsoft.com/office/drawing/2014/main" val="2298769883"/>
                    </a:ext>
                  </a:extLst>
                </a:gridCol>
                <a:gridCol w="3325463">
                  <a:extLst>
                    <a:ext uri="{9D8B030D-6E8A-4147-A177-3AD203B41FA5}">
                      <a16:colId xmlns:a16="http://schemas.microsoft.com/office/drawing/2014/main" val="3628637186"/>
                    </a:ext>
                  </a:extLst>
                </a:gridCol>
              </a:tblGrid>
              <a:tr h="208533">
                <a:tc>
                  <a:txBody>
                    <a:bodyPr/>
                    <a:lstStyle/>
                    <a:p>
                      <a:pPr algn="l" rtl="0" fontAlgn="ctr">
                        <a:buClr>
                          <a:srgbClr val="374151"/>
                        </a:buClr>
                        <a:buSzPts val="1200"/>
                        <a:buFont typeface="Söhne"/>
                        <a:buChar char="M"/>
                      </a:pPr>
                      <a:r>
                        <a:rPr lang="en-US" sz="1200" b="0" i="0" u="none" strike="noStrike" dirty="0" err="1">
                          <a:solidFill>
                            <a:srgbClr val="374151"/>
                          </a:solidFill>
                          <a:effectLst/>
                          <a:latin typeface="Söhne"/>
                        </a:rPr>
                        <a:t>ean</a:t>
                      </a:r>
                      <a:r>
                        <a:rPr lang="en-US" sz="1200" b="0" i="0" u="none" strike="noStrike" dirty="0">
                          <a:solidFill>
                            <a:srgbClr val="374151"/>
                          </a:solidFill>
                          <a:effectLst/>
                          <a:latin typeface="Söhne"/>
                        </a:rPr>
                        <a:t> Absolute Error (MAE)</a:t>
                      </a:r>
                    </a:p>
                  </a:txBody>
                  <a:tcPr marL="7620" marR="7620" marT="7620" marB="0" anchor="ctr">
                    <a:solidFill>
                      <a:schemeClr val="bg2"/>
                    </a:solidFill>
                  </a:tcPr>
                </a:tc>
                <a:tc>
                  <a:txBody>
                    <a:bodyPr/>
                    <a:lstStyle/>
                    <a:p>
                      <a:pPr algn="l" fontAlgn="b"/>
                      <a:r>
                        <a:rPr lang="en-US" sz="1100" u="none" strike="noStrike" dirty="0">
                          <a:effectLst/>
                        </a:rPr>
                        <a:t>1.509</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2657165587"/>
                  </a:ext>
                </a:extLst>
              </a:tr>
              <a:tr h="208533">
                <a:tc>
                  <a:txBody>
                    <a:bodyPr/>
                    <a:lstStyle/>
                    <a:p>
                      <a:pPr algn="l" rtl="0" fontAlgn="ctr"/>
                      <a:r>
                        <a:rPr lang="en-US" sz="1200" u="none" strike="noStrike" dirty="0">
                          <a:effectLst/>
                        </a:rPr>
                        <a:t>Mean Squared Error (MSE)</a:t>
                      </a:r>
                      <a:endParaRPr lang="en-US" sz="1200" b="0" i="0" u="none" strike="noStrike" dirty="0">
                        <a:solidFill>
                          <a:srgbClr val="374151"/>
                        </a:solidFill>
                        <a:effectLst/>
                        <a:latin typeface="Söhne"/>
                      </a:endParaRPr>
                    </a:p>
                  </a:txBody>
                  <a:tcPr marL="7620" marR="7620" marT="7620" marB="0" anchor="ctr">
                    <a:solidFill>
                      <a:schemeClr val="bg2"/>
                    </a:solidFill>
                  </a:tcPr>
                </a:tc>
                <a:tc>
                  <a:txBody>
                    <a:bodyPr/>
                    <a:lstStyle/>
                    <a:p>
                      <a:pPr algn="l" fontAlgn="b"/>
                      <a:r>
                        <a:rPr lang="en-US" sz="1100" u="none" strike="noStrike" dirty="0">
                          <a:effectLst/>
                        </a:rPr>
                        <a:t>3.677</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824156373"/>
                  </a:ext>
                </a:extLst>
              </a:tr>
              <a:tr h="208533">
                <a:tc>
                  <a:txBody>
                    <a:bodyPr/>
                    <a:lstStyle/>
                    <a:p>
                      <a:pPr algn="l" rtl="0" fontAlgn="ctr"/>
                      <a:r>
                        <a:rPr lang="en-US" sz="1200" u="none" strike="noStrike">
                          <a:effectLst/>
                        </a:rPr>
                        <a:t>R2 = r2_score(y_test,y_hat) </a:t>
                      </a:r>
                      <a:endParaRPr lang="en-US" sz="1200" b="0" i="0" u="none" strike="noStrike">
                        <a:solidFill>
                          <a:srgbClr val="374151"/>
                        </a:solidFill>
                        <a:effectLst/>
                        <a:latin typeface="Söhne"/>
                      </a:endParaRPr>
                    </a:p>
                  </a:txBody>
                  <a:tcPr marL="7620" marR="7620" marT="7620" marB="0" anchor="ctr">
                    <a:solidFill>
                      <a:schemeClr val="bg2"/>
                    </a:solidFill>
                  </a:tcPr>
                </a:tc>
                <a:tc>
                  <a:txBody>
                    <a:bodyPr/>
                    <a:lstStyle/>
                    <a:p>
                      <a:pPr algn="l" fontAlgn="b"/>
                      <a:r>
                        <a:rPr lang="en-US" sz="1100" u="none" strike="noStrike" dirty="0">
                          <a:effectLst/>
                        </a:rPr>
                        <a:t>71%</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3804247166"/>
                  </a:ext>
                </a:extLst>
              </a:tr>
              <a:tr h="208533">
                <a:tc>
                  <a:txBody>
                    <a:bodyPr/>
                    <a:lstStyle/>
                    <a:p>
                      <a:pPr algn="l" rtl="0" fontAlgn="ctr"/>
                      <a:r>
                        <a:rPr lang="en-US" sz="1200" u="none" strike="noStrike" dirty="0">
                          <a:effectLst/>
                        </a:rPr>
                        <a:t>Intercept</a:t>
                      </a:r>
                      <a:endParaRPr lang="en-US" sz="1200" b="0" i="0" u="none" strike="noStrike" dirty="0">
                        <a:solidFill>
                          <a:srgbClr val="374151"/>
                        </a:solidFill>
                        <a:effectLst/>
                        <a:latin typeface="Söhne"/>
                      </a:endParaRPr>
                    </a:p>
                  </a:txBody>
                  <a:tcPr marL="7620" marR="7620" marT="7620" marB="0" anchor="ctr">
                    <a:solidFill>
                      <a:schemeClr val="bg2"/>
                    </a:solidFill>
                  </a:tcPr>
                </a:tc>
                <a:tc>
                  <a:txBody>
                    <a:bodyPr/>
                    <a:lstStyle/>
                    <a:p>
                      <a:pPr algn="l" fontAlgn="b"/>
                      <a:r>
                        <a:rPr lang="en-US" sz="1100" u="none" strike="noStrike" dirty="0">
                          <a:effectLst/>
                        </a:rPr>
                        <a:t>29.865</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1525167454"/>
                  </a:ext>
                </a:extLst>
              </a:tr>
              <a:tr h="208533">
                <a:tc>
                  <a:txBody>
                    <a:bodyPr/>
                    <a:lstStyle/>
                    <a:p>
                      <a:pPr algn="l" rtl="0" fontAlgn="ctr"/>
                      <a:r>
                        <a:rPr lang="en-US" sz="1200" u="none" strike="noStrike">
                          <a:effectLst/>
                        </a:rPr>
                        <a:t>Slope</a:t>
                      </a:r>
                      <a:endParaRPr lang="en-US" sz="1200" b="0" i="0" u="none" strike="noStrike">
                        <a:solidFill>
                          <a:srgbClr val="374151"/>
                        </a:solidFill>
                        <a:effectLst/>
                        <a:latin typeface="Söhne"/>
                      </a:endParaRPr>
                    </a:p>
                  </a:txBody>
                  <a:tcPr marL="7620" marR="7620" marT="7620" marB="0" anchor="ctr">
                    <a:solidFill>
                      <a:schemeClr val="bg2"/>
                    </a:solidFill>
                  </a:tcPr>
                </a:tc>
                <a:tc>
                  <a:txBody>
                    <a:bodyPr/>
                    <a:lstStyle/>
                    <a:p>
                      <a:pPr algn="l" fontAlgn="b"/>
                      <a:r>
                        <a:rPr lang="en-US" sz="1100" u="none" strike="noStrike" dirty="0">
                          <a:effectLst/>
                        </a:rPr>
                        <a:t> [ 0.28095813, 0.0514124 , 0.31357863, 0.43809086] </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2566236968"/>
                  </a:ext>
                </a:extLst>
              </a:tr>
              <a:tr h="208533">
                <a:tc>
                  <a:txBody>
                    <a:bodyPr/>
                    <a:lstStyle/>
                    <a:p>
                      <a:pPr algn="l" rtl="0" fontAlgn="ctr">
                        <a:buClr>
                          <a:srgbClr val="000000"/>
                        </a:buClr>
                        <a:buSzPts val="1200"/>
                        <a:buFont typeface="Arial" panose="020B0604020202020204" pitchFamily="34" charset="0"/>
                        <a:buNone/>
                      </a:pPr>
                      <a:r>
                        <a:rPr lang="en-US" sz="1200" b="0" i="0" u="none" strike="noStrike" dirty="0">
                          <a:solidFill>
                            <a:srgbClr val="000000"/>
                          </a:solidFill>
                          <a:effectLst/>
                          <a:latin typeface="Arial" panose="020B0604020202020204" pitchFamily="34" charset="0"/>
                        </a:rPr>
                        <a:t>Equation</a:t>
                      </a:r>
                    </a:p>
                  </a:txBody>
                  <a:tcPr marL="7620" marR="7620" marT="7620" marB="0" anchor="ctr">
                    <a:solidFill>
                      <a:schemeClr val="bg2"/>
                    </a:solidFill>
                  </a:tcPr>
                </a:tc>
                <a:tc>
                  <a:txBody>
                    <a:bodyPr/>
                    <a:lstStyle/>
                    <a:p>
                      <a:pPr algn="l" fontAlgn="b"/>
                      <a:r>
                        <a:rPr lang="es-ES" sz="1100" u="none" strike="noStrike" dirty="0">
                          <a:effectLst/>
                        </a:rPr>
                        <a:t> Y-</a:t>
                      </a:r>
                      <a:r>
                        <a:rPr lang="es-ES" sz="1100" u="none" strike="noStrike" dirty="0" err="1">
                          <a:effectLst/>
                        </a:rPr>
                        <a:t>hat</a:t>
                      </a:r>
                      <a:r>
                        <a:rPr lang="es-ES" sz="1100" u="none" strike="noStrike" dirty="0">
                          <a:effectLst/>
                        </a:rPr>
                        <a:t> = 0.281X1 + 0.051X2 + 0.314X3 + 0.438X4 + 29.87</a:t>
                      </a:r>
                      <a:endParaRPr lang="es-ES" sz="1100" b="0" i="0" u="none" strike="noStrike" dirty="0">
                        <a:solidFill>
                          <a:srgbClr val="000000"/>
                        </a:solidFill>
                        <a:effectLst/>
                        <a:latin typeface="Calibri" panose="020F0502020204030204" pitchFamily="34" charset="0"/>
                      </a:endParaRPr>
                    </a:p>
                  </a:txBody>
                  <a:tcPr marL="7620" marR="7620" marT="7620" marB="0" anchor="b">
                    <a:solidFill>
                      <a:schemeClr val="bg2"/>
                    </a:solidFill>
                  </a:tcPr>
                </a:tc>
                <a:extLst>
                  <a:ext uri="{0D108BD9-81ED-4DB2-BD59-A6C34878D82A}">
                    <a16:rowId xmlns:a16="http://schemas.microsoft.com/office/drawing/2014/main" val="153814369"/>
                  </a:ext>
                </a:extLst>
              </a:tr>
            </a:tbl>
          </a:graphicData>
        </a:graphic>
      </p:graphicFrame>
    </p:spTree>
    <p:extLst>
      <p:ext uri="{BB962C8B-B14F-4D97-AF65-F5344CB8AC3E}">
        <p14:creationId xmlns:p14="http://schemas.microsoft.com/office/powerpoint/2010/main" val="13290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92EBB-0636-17EB-52D2-47EEE614AD1C}"/>
              </a:ext>
            </a:extLst>
          </p:cNvPr>
          <p:cNvSpPr>
            <a:spLocks noGrp="1"/>
          </p:cNvSpPr>
          <p:nvPr>
            <p:ph type="title"/>
          </p:nvPr>
        </p:nvSpPr>
        <p:spPr>
          <a:xfrm>
            <a:off x="838200" y="330488"/>
            <a:ext cx="10515600" cy="1325563"/>
          </a:xfrm>
        </p:spPr>
        <p:txBody>
          <a:bodyPr/>
          <a:lstStyle/>
          <a:p>
            <a:r>
              <a:rPr lang="en-US" dirty="0"/>
              <a:t>Data Exploration and Visualization</a:t>
            </a:r>
          </a:p>
        </p:txBody>
      </p:sp>
      <p:pic>
        <p:nvPicPr>
          <p:cNvPr id="5" name="Content Placeholder 4" descr="A blue rectangular object with white text&#10;&#10;Description automatically generated">
            <a:extLst>
              <a:ext uri="{FF2B5EF4-FFF2-40B4-BE49-F238E27FC236}">
                <a16:creationId xmlns:a16="http://schemas.microsoft.com/office/drawing/2014/main" id="{CF4DCF4B-0347-F85F-BF8E-AB1E981708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487" y="2321430"/>
            <a:ext cx="10487025" cy="3429000"/>
          </a:xfrm>
        </p:spPr>
      </p:pic>
      <p:sp>
        <p:nvSpPr>
          <p:cNvPr id="6" name="TextBox 5">
            <a:extLst>
              <a:ext uri="{FF2B5EF4-FFF2-40B4-BE49-F238E27FC236}">
                <a16:creationId xmlns:a16="http://schemas.microsoft.com/office/drawing/2014/main" id="{D26D9958-C74B-B274-B058-906FB9736C5A}"/>
              </a:ext>
            </a:extLst>
          </p:cNvPr>
          <p:cNvSpPr txBox="1"/>
          <p:nvPr/>
        </p:nvSpPr>
        <p:spPr>
          <a:xfrm>
            <a:off x="1080655" y="5750430"/>
            <a:ext cx="95527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4 unique classes – multiclassification problem</a:t>
            </a:r>
          </a:p>
          <a:p>
            <a:pPr marL="285750" indent="-285750">
              <a:buFont typeface="Arial" panose="020B0604020202020204" pitchFamily="34" charset="0"/>
              <a:buChar char="•"/>
            </a:pPr>
            <a:r>
              <a:rPr lang="en-US" dirty="0"/>
              <a:t>Dataset is imbalanced</a:t>
            </a:r>
          </a:p>
        </p:txBody>
      </p:sp>
    </p:spTree>
    <p:extLst>
      <p:ext uri="{BB962C8B-B14F-4D97-AF65-F5344CB8AC3E}">
        <p14:creationId xmlns:p14="http://schemas.microsoft.com/office/powerpoint/2010/main" val="281054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1D62-72B5-466F-0C64-7DD882266E9C}"/>
              </a:ext>
            </a:extLst>
          </p:cNvPr>
          <p:cNvSpPr>
            <a:spLocks noGrp="1"/>
          </p:cNvSpPr>
          <p:nvPr>
            <p:ph type="title"/>
          </p:nvPr>
        </p:nvSpPr>
        <p:spPr>
          <a:xfrm>
            <a:off x="838200" y="110330"/>
            <a:ext cx="10515600" cy="743745"/>
          </a:xfrm>
        </p:spPr>
        <p:txBody>
          <a:bodyPr/>
          <a:lstStyle/>
          <a:p>
            <a:pPr algn="ctr"/>
            <a:r>
              <a:rPr lang="en-US" dirty="0"/>
              <a:t>Comparison with Polynomial Regression</a:t>
            </a:r>
          </a:p>
        </p:txBody>
      </p:sp>
      <p:sp>
        <p:nvSpPr>
          <p:cNvPr id="3" name="Content Placeholder 2">
            <a:extLst>
              <a:ext uri="{FF2B5EF4-FFF2-40B4-BE49-F238E27FC236}">
                <a16:creationId xmlns:a16="http://schemas.microsoft.com/office/drawing/2014/main" id="{3B432AE7-66A1-D2CC-22D5-B8214283F997}"/>
              </a:ext>
            </a:extLst>
          </p:cNvPr>
          <p:cNvSpPr>
            <a:spLocks noGrp="1"/>
          </p:cNvSpPr>
          <p:nvPr>
            <p:ph idx="1"/>
          </p:nvPr>
        </p:nvSpPr>
        <p:spPr>
          <a:xfrm>
            <a:off x="133349" y="854075"/>
            <a:ext cx="11991975" cy="5899150"/>
          </a:xfrm>
          <a:noFill/>
        </p:spPr>
        <p:txBody>
          <a:bodyPr>
            <a:normAutofit/>
          </a:bodyPr>
          <a:lstStyle/>
          <a:p>
            <a:pPr marL="0" indent="0">
              <a:buNone/>
            </a:pPr>
            <a:r>
              <a:rPr lang="en-US" sz="1400" dirty="0"/>
              <a:t>Introduction:</a:t>
            </a:r>
          </a:p>
          <a:p>
            <a:pPr marL="0" indent="0">
              <a:buNone/>
            </a:pPr>
            <a:r>
              <a:rPr lang="en-US" sz="1400" b="0" i="0" dirty="0">
                <a:solidFill>
                  <a:srgbClr val="374151"/>
                </a:solidFill>
                <a:effectLst/>
                <a:latin typeface="Söhne"/>
              </a:rPr>
              <a:t>The objective of this comparison is to evaluate the performance of both Linear and Polynomial Regression models in predicting possum head length based on morphometric measurements.</a:t>
            </a:r>
            <a:br>
              <a:rPr lang="en-US" sz="1400" b="0" i="0" dirty="0">
                <a:solidFill>
                  <a:srgbClr val="374151"/>
                </a:solidFill>
                <a:effectLst/>
                <a:latin typeface="Söhne"/>
              </a:rPr>
            </a:br>
            <a:r>
              <a:rPr lang="en-US" sz="1400" b="0" i="0" dirty="0">
                <a:solidFill>
                  <a:srgbClr val="374151"/>
                </a:solidFill>
                <a:effectLst/>
                <a:latin typeface="Söhne"/>
              </a:rPr>
              <a:t>Polynomial Regression is an extension of Linear Regression that allows us to capture non-linear relationships between the independent and dependent variables by introducing higher-order terms</a:t>
            </a:r>
            <a:br>
              <a:rPr lang="en-US" sz="1400" b="0" i="0" dirty="0">
                <a:solidFill>
                  <a:srgbClr val="374151"/>
                </a:solidFill>
                <a:effectLst/>
                <a:latin typeface="Söhne"/>
              </a:rPr>
            </a:b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endParaRPr lang="en-US" sz="1400" dirty="0">
              <a:solidFill>
                <a:srgbClr val="374151"/>
              </a:solidFill>
              <a:latin typeface="Söhne"/>
            </a:endParaRPr>
          </a:p>
          <a:p>
            <a:pPr marL="0" indent="0">
              <a:buNone/>
            </a:pPr>
            <a:endParaRPr lang="en-US" sz="1400" b="0" i="0" dirty="0">
              <a:solidFill>
                <a:srgbClr val="374151"/>
              </a:solidFill>
              <a:effectLst/>
              <a:latin typeface="Söhne"/>
            </a:endParaRPr>
          </a:p>
          <a:p>
            <a:pPr marL="0" indent="0">
              <a:buNone/>
            </a:pPr>
            <a:r>
              <a:rPr lang="en-US" sz="1400" b="1" i="0" dirty="0">
                <a:solidFill>
                  <a:srgbClr val="374151"/>
                </a:solidFill>
                <a:effectLst/>
                <a:latin typeface="Söhne"/>
              </a:rPr>
              <a:t>								# Increasing the degree reduced the R2_Score, </a:t>
            </a:r>
          </a:p>
          <a:p>
            <a:pPr marL="0" indent="0">
              <a:buNone/>
            </a:pPr>
            <a:r>
              <a:rPr lang="en-US" sz="1400" b="1" i="0" dirty="0">
                <a:solidFill>
                  <a:srgbClr val="374151"/>
                </a:solidFill>
                <a:effectLst/>
                <a:latin typeface="Söhne"/>
              </a:rPr>
              <a:t>								so we will be sticking with multiple linear regress instead </a:t>
            </a:r>
          </a:p>
          <a:p>
            <a:pPr marL="0" indent="0">
              <a:buNone/>
            </a:pPr>
            <a:r>
              <a:rPr lang="en-US" sz="1400" b="1" i="0" dirty="0">
                <a:solidFill>
                  <a:srgbClr val="374151"/>
                </a:solidFill>
                <a:effectLst/>
                <a:latin typeface="Söhne"/>
              </a:rPr>
              <a:t>								of Polynomial regression</a:t>
            </a:r>
          </a:p>
        </p:txBody>
      </p:sp>
      <p:pic>
        <p:nvPicPr>
          <p:cNvPr id="5" name="Picture 4">
            <a:extLst>
              <a:ext uri="{FF2B5EF4-FFF2-40B4-BE49-F238E27FC236}">
                <a16:creationId xmlns:a16="http://schemas.microsoft.com/office/drawing/2014/main" id="{441C9FA6-3DEB-C5A7-51AE-F71EA75809DB}"/>
              </a:ext>
            </a:extLst>
          </p:cNvPr>
          <p:cNvPicPr>
            <a:picLocks noChangeAspect="1"/>
          </p:cNvPicPr>
          <p:nvPr/>
        </p:nvPicPr>
        <p:blipFill>
          <a:blip r:embed="rId2"/>
          <a:stretch>
            <a:fillRect/>
          </a:stretch>
        </p:blipFill>
        <p:spPr>
          <a:xfrm>
            <a:off x="174747" y="2027526"/>
            <a:ext cx="5921253" cy="4607265"/>
          </a:xfrm>
          <a:prstGeom prst="rect">
            <a:avLst/>
          </a:prstGeom>
        </p:spPr>
      </p:pic>
      <p:pic>
        <p:nvPicPr>
          <p:cNvPr id="7" name="Picture 6">
            <a:extLst>
              <a:ext uri="{FF2B5EF4-FFF2-40B4-BE49-F238E27FC236}">
                <a16:creationId xmlns:a16="http://schemas.microsoft.com/office/drawing/2014/main" id="{EB2FA2DA-5C15-7E2C-2FD3-1DBA147A1586}"/>
              </a:ext>
            </a:extLst>
          </p:cNvPr>
          <p:cNvPicPr>
            <a:picLocks noChangeAspect="1"/>
          </p:cNvPicPr>
          <p:nvPr/>
        </p:nvPicPr>
        <p:blipFill>
          <a:blip r:embed="rId3"/>
          <a:stretch>
            <a:fillRect/>
          </a:stretch>
        </p:blipFill>
        <p:spPr>
          <a:xfrm>
            <a:off x="6286499" y="2027526"/>
            <a:ext cx="5648326" cy="2935622"/>
          </a:xfrm>
          <a:prstGeom prst="rect">
            <a:avLst/>
          </a:prstGeom>
        </p:spPr>
      </p:pic>
    </p:spTree>
    <p:extLst>
      <p:ext uri="{BB962C8B-B14F-4D97-AF65-F5344CB8AC3E}">
        <p14:creationId xmlns:p14="http://schemas.microsoft.com/office/powerpoint/2010/main" val="1974649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9527-3848-4A4C-455D-DBCC9C12B595}"/>
              </a:ext>
            </a:extLst>
          </p:cNvPr>
          <p:cNvSpPr>
            <a:spLocks noGrp="1"/>
          </p:cNvSpPr>
          <p:nvPr>
            <p:ph type="title"/>
          </p:nvPr>
        </p:nvSpPr>
        <p:spPr>
          <a:xfrm>
            <a:off x="714375" y="88901"/>
            <a:ext cx="4933950" cy="615950"/>
          </a:xfrm>
        </p:spPr>
        <p:txBody>
          <a:bodyPr>
            <a:noAutofit/>
          </a:bodyPr>
          <a:lstStyle/>
          <a:p>
            <a:r>
              <a:rPr lang="en-US" sz="4000" dirty="0"/>
              <a:t>Cater to Assumption</a:t>
            </a:r>
          </a:p>
        </p:txBody>
      </p:sp>
      <p:pic>
        <p:nvPicPr>
          <p:cNvPr id="5" name="Content Placeholder 4">
            <a:extLst>
              <a:ext uri="{FF2B5EF4-FFF2-40B4-BE49-F238E27FC236}">
                <a16:creationId xmlns:a16="http://schemas.microsoft.com/office/drawing/2014/main" id="{618EDC51-8055-1D9E-2321-083865E543BA}"/>
              </a:ext>
            </a:extLst>
          </p:cNvPr>
          <p:cNvPicPr>
            <a:picLocks noGrp="1" noChangeAspect="1"/>
          </p:cNvPicPr>
          <p:nvPr>
            <p:ph idx="1"/>
          </p:nvPr>
        </p:nvPicPr>
        <p:blipFill>
          <a:blip r:embed="rId2"/>
          <a:stretch>
            <a:fillRect/>
          </a:stretch>
        </p:blipFill>
        <p:spPr>
          <a:xfrm>
            <a:off x="125923" y="704851"/>
            <a:ext cx="5554851" cy="4273189"/>
          </a:xfrm>
        </p:spPr>
      </p:pic>
      <p:sp>
        <p:nvSpPr>
          <p:cNvPr id="7" name="TextBox 6">
            <a:extLst>
              <a:ext uri="{FF2B5EF4-FFF2-40B4-BE49-F238E27FC236}">
                <a16:creationId xmlns:a16="http://schemas.microsoft.com/office/drawing/2014/main" id="{AD27DCF9-2058-EBDF-D951-801B69D47D04}"/>
              </a:ext>
            </a:extLst>
          </p:cNvPr>
          <p:cNvSpPr txBox="1"/>
          <p:nvPr/>
        </p:nvSpPr>
        <p:spPr>
          <a:xfrm>
            <a:off x="331599" y="5215986"/>
            <a:ext cx="5063705" cy="1200329"/>
          </a:xfrm>
          <a:prstGeom prst="rect">
            <a:avLst/>
          </a:prstGeom>
          <a:noFill/>
        </p:spPr>
        <p:txBody>
          <a:bodyPr wrap="square">
            <a:spAutoFit/>
          </a:bodyPr>
          <a:lstStyle/>
          <a:p>
            <a:r>
              <a:rPr lang="en-US" dirty="0"/>
              <a:t># We can see almost equal number of data points are distributed around residual = 0, therefore our assumption that data is </a:t>
            </a:r>
          </a:p>
          <a:p>
            <a:r>
              <a:rPr lang="en-US" dirty="0"/>
              <a:t># normally distributed is true.</a:t>
            </a:r>
          </a:p>
        </p:txBody>
      </p:sp>
      <p:sp>
        <p:nvSpPr>
          <p:cNvPr id="8" name="Title 1">
            <a:extLst>
              <a:ext uri="{FF2B5EF4-FFF2-40B4-BE49-F238E27FC236}">
                <a16:creationId xmlns:a16="http://schemas.microsoft.com/office/drawing/2014/main" id="{01691172-2267-2793-1252-F6622E9A426D}"/>
              </a:ext>
            </a:extLst>
          </p:cNvPr>
          <p:cNvSpPr txBox="1">
            <a:spLocks/>
          </p:cNvSpPr>
          <p:nvPr/>
        </p:nvSpPr>
        <p:spPr>
          <a:xfrm>
            <a:off x="6810375" y="88901"/>
            <a:ext cx="4933950" cy="61595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Final Correlation</a:t>
            </a:r>
          </a:p>
        </p:txBody>
      </p:sp>
      <p:sp>
        <p:nvSpPr>
          <p:cNvPr id="12" name="TextBox 11">
            <a:extLst>
              <a:ext uri="{FF2B5EF4-FFF2-40B4-BE49-F238E27FC236}">
                <a16:creationId xmlns:a16="http://schemas.microsoft.com/office/drawing/2014/main" id="{C3E3459E-5719-D0EC-A438-30CCD05EE7F5}"/>
              </a:ext>
            </a:extLst>
          </p:cNvPr>
          <p:cNvSpPr txBox="1"/>
          <p:nvPr/>
        </p:nvSpPr>
        <p:spPr>
          <a:xfrm>
            <a:off x="5895975" y="704851"/>
            <a:ext cx="6096000" cy="1754326"/>
          </a:xfrm>
          <a:prstGeom prst="rect">
            <a:avLst/>
          </a:prstGeom>
          <a:noFill/>
        </p:spPr>
        <p:txBody>
          <a:bodyPr wrap="square">
            <a:spAutoFit/>
          </a:bodyPr>
          <a:lstStyle/>
          <a:p>
            <a:r>
              <a:rPr lang="en-US" dirty="0"/>
              <a:t># Checking the correlation between Input and Output Variables</a:t>
            </a:r>
          </a:p>
          <a:p>
            <a:r>
              <a:rPr lang="en-US" dirty="0"/>
              <a:t>data1 = </a:t>
            </a:r>
            <a:r>
              <a:rPr lang="en-US" dirty="0" err="1"/>
              <a:t>pd.DataFrame</a:t>
            </a:r>
            <a:r>
              <a:rPr lang="en-US" dirty="0"/>
              <a:t>({})</a:t>
            </a:r>
          </a:p>
          <a:p>
            <a:r>
              <a:rPr lang="en-US" dirty="0"/>
              <a:t>data1 = </a:t>
            </a:r>
            <a:r>
              <a:rPr lang="en-US" dirty="0" err="1"/>
              <a:t>X_test.iloc</a:t>
            </a:r>
            <a:r>
              <a:rPr lang="en-US" dirty="0"/>
              <a:t>[:,:]</a:t>
            </a:r>
          </a:p>
          <a:p>
            <a:r>
              <a:rPr lang="en-US" dirty="0"/>
              <a:t>data1['</a:t>
            </a:r>
            <a:r>
              <a:rPr lang="en-US" dirty="0" err="1"/>
              <a:t>hdlngth</a:t>
            </a:r>
            <a:r>
              <a:rPr lang="en-US" dirty="0"/>
              <a:t>'] = </a:t>
            </a:r>
            <a:r>
              <a:rPr lang="en-US" dirty="0" err="1"/>
              <a:t>y_test</a:t>
            </a:r>
            <a:r>
              <a:rPr lang="en-US" dirty="0"/>
              <a:t>['</a:t>
            </a:r>
            <a:r>
              <a:rPr lang="en-US" dirty="0" err="1"/>
              <a:t>hdlngth</a:t>
            </a:r>
            <a:r>
              <a:rPr lang="en-US" dirty="0"/>
              <a:t>']</a:t>
            </a:r>
          </a:p>
          <a:p>
            <a:r>
              <a:rPr lang="en-US" dirty="0"/>
              <a:t>data1['</a:t>
            </a:r>
            <a:r>
              <a:rPr lang="en-US" dirty="0" err="1"/>
              <a:t>y_hat</a:t>
            </a:r>
            <a:r>
              <a:rPr lang="en-US" dirty="0"/>
              <a:t>'] = </a:t>
            </a:r>
            <a:r>
              <a:rPr lang="en-US" dirty="0" err="1"/>
              <a:t>y_hat</a:t>
            </a:r>
            <a:endParaRPr lang="en-US" dirty="0"/>
          </a:p>
          <a:p>
            <a:r>
              <a:rPr lang="en-US" dirty="0"/>
              <a:t>data1</a:t>
            </a:r>
          </a:p>
        </p:txBody>
      </p:sp>
      <p:pic>
        <p:nvPicPr>
          <p:cNvPr id="4" name="Picture 3">
            <a:extLst>
              <a:ext uri="{FF2B5EF4-FFF2-40B4-BE49-F238E27FC236}">
                <a16:creationId xmlns:a16="http://schemas.microsoft.com/office/drawing/2014/main" id="{77E497B0-3F40-A17A-EAAD-E6BCF2ABDB3F}"/>
              </a:ext>
            </a:extLst>
          </p:cNvPr>
          <p:cNvPicPr>
            <a:picLocks noChangeAspect="1"/>
          </p:cNvPicPr>
          <p:nvPr/>
        </p:nvPicPr>
        <p:blipFill>
          <a:blip r:embed="rId3"/>
          <a:stretch>
            <a:fillRect/>
          </a:stretch>
        </p:blipFill>
        <p:spPr>
          <a:xfrm>
            <a:off x="5895975" y="2544792"/>
            <a:ext cx="6096000" cy="3968151"/>
          </a:xfrm>
          <a:prstGeom prst="rect">
            <a:avLst/>
          </a:prstGeom>
        </p:spPr>
      </p:pic>
    </p:spTree>
    <p:extLst>
      <p:ext uri="{BB962C8B-B14F-4D97-AF65-F5344CB8AC3E}">
        <p14:creationId xmlns:p14="http://schemas.microsoft.com/office/powerpoint/2010/main" val="318600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ossum Thank You Card – Sloe Gin Fizz">
            <a:extLst>
              <a:ext uri="{FF2B5EF4-FFF2-40B4-BE49-F238E27FC236}">
                <a16:creationId xmlns:a16="http://schemas.microsoft.com/office/drawing/2014/main" id="{903BCDE4-9D97-0A0D-C5CD-0E92EAA99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390" y="0"/>
            <a:ext cx="77982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0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C716-E89C-6C2A-1324-828D70800C3F}"/>
              </a:ext>
            </a:extLst>
          </p:cNvPr>
          <p:cNvSpPr>
            <a:spLocks noGrp="1"/>
          </p:cNvSpPr>
          <p:nvPr>
            <p:ph type="title"/>
          </p:nvPr>
        </p:nvSpPr>
        <p:spPr/>
        <p:txBody>
          <a:bodyPr/>
          <a:lstStyle/>
          <a:p>
            <a:r>
              <a:rPr lang="en-US" dirty="0"/>
              <a:t>Data Exploration and Visualization</a:t>
            </a:r>
          </a:p>
        </p:txBody>
      </p:sp>
      <p:pic>
        <p:nvPicPr>
          <p:cNvPr id="5" name="Content Placeholder 4" descr="A graph with a bar and a bar chart&#10;&#10;Description automatically generated with medium confidence">
            <a:extLst>
              <a:ext uri="{FF2B5EF4-FFF2-40B4-BE49-F238E27FC236}">
                <a16:creationId xmlns:a16="http://schemas.microsoft.com/office/drawing/2014/main" id="{3200CA7A-AD21-6E41-36A8-F2CD24546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487" y="2286794"/>
            <a:ext cx="10487025" cy="3429000"/>
          </a:xfrm>
        </p:spPr>
      </p:pic>
    </p:spTree>
    <p:extLst>
      <p:ext uri="{BB962C8B-B14F-4D97-AF65-F5344CB8AC3E}">
        <p14:creationId xmlns:p14="http://schemas.microsoft.com/office/powerpoint/2010/main" val="376811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A32F-F529-B129-741E-694C343EE9C2}"/>
              </a:ext>
            </a:extLst>
          </p:cNvPr>
          <p:cNvSpPr>
            <a:spLocks noGrp="1"/>
          </p:cNvSpPr>
          <p:nvPr>
            <p:ph type="title"/>
          </p:nvPr>
        </p:nvSpPr>
        <p:spPr/>
        <p:txBody>
          <a:bodyPr/>
          <a:lstStyle/>
          <a:p>
            <a:r>
              <a:rPr lang="en-US" dirty="0"/>
              <a:t>Data Exploration and Visualization</a:t>
            </a:r>
          </a:p>
        </p:txBody>
      </p:sp>
      <p:pic>
        <p:nvPicPr>
          <p:cNvPr id="5" name="Content Placeholder 4" descr="A blue and brown circle with text&#10;&#10;Description automatically generated">
            <a:extLst>
              <a:ext uri="{FF2B5EF4-FFF2-40B4-BE49-F238E27FC236}">
                <a16:creationId xmlns:a16="http://schemas.microsoft.com/office/drawing/2014/main" id="{0E6FCF6D-6E36-A741-3EF9-EE724ED070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418" y="1389712"/>
            <a:ext cx="5486399" cy="5486399"/>
          </a:xfrm>
        </p:spPr>
      </p:pic>
    </p:spTree>
    <p:extLst>
      <p:ext uri="{BB962C8B-B14F-4D97-AF65-F5344CB8AC3E}">
        <p14:creationId xmlns:p14="http://schemas.microsoft.com/office/powerpoint/2010/main" val="221785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325F-9956-AA59-28BD-CD34908E87A0}"/>
              </a:ext>
            </a:extLst>
          </p:cNvPr>
          <p:cNvSpPr>
            <a:spLocks noGrp="1"/>
          </p:cNvSpPr>
          <p:nvPr>
            <p:ph type="title"/>
          </p:nvPr>
        </p:nvSpPr>
        <p:spPr/>
        <p:txBody>
          <a:bodyPr/>
          <a:lstStyle/>
          <a:p>
            <a:r>
              <a:rPr lang="en-US" dirty="0"/>
              <a:t>Data Exploration and Visualization</a:t>
            </a:r>
          </a:p>
        </p:txBody>
      </p:sp>
      <p:pic>
        <p:nvPicPr>
          <p:cNvPr id="5" name="Content Placeholder 4" descr="A screenshot of a graph&#10;&#10;Description automatically generated">
            <a:extLst>
              <a:ext uri="{FF2B5EF4-FFF2-40B4-BE49-F238E27FC236}">
                <a16:creationId xmlns:a16="http://schemas.microsoft.com/office/drawing/2014/main" id="{1D3F1CC4-9496-9B18-396B-96B628A391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873" y="1528358"/>
            <a:ext cx="8970818" cy="5140369"/>
          </a:xfrm>
        </p:spPr>
      </p:pic>
    </p:spTree>
    <p:extLst>
      <p:ext uri="{BB962C8B-B14F-4D97-AF65-F5344CB8AC3E}">
        <p14:creationId xmlns:p14="http://schemas.microsoft.com/office/powerpoint/2010/main" val="251335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907B-DB34-7BC3-C33B-13374D58C302}"/>
              </a:ext>
            </a:extLst>
          </p:cNvPr>
          <p:cNvSpPr>
            <a:spLocks noGrp="1"/>
          </p:cNvSpPr>
          <p:nvPr>
            <p:ph type="title"/>
          </p:nvPr>
        </p:nvSpPr>
        <p:spPr/>
        <p:txBody>
          <a:bodyPr/>
          <a:lstStyle/>
          <a:p>
            <a:r>
              <a:rPr lang="en-US" dirty="0"/>
              <a:t>Data Exploration and Visualization</a:t>
            </a:r>
          </a:p>
        </p:txBody>
      </p:sp>
      <p:pic>
        <p:nvPicPr>
          <p:cNvPr id="7" name="Content Placeholder 6" descr="A graph of a bar graph&#10;&#10;Description automatically generated with medium confidence">
            <a:extLst>
              <a:ext uri="{FF2B5EF4-FFF2-40B4-BE49-F238E27FC236}">
                <a16:creationId xmlns:a16="http://schemas.microsoft.com/office/drawing/2014/main" id="{C2DDB6C3-5DD4-78DD-E134-AE4B43FEE4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7727" y="1502345"/>
            <a:ext cx="6788728" cy="5155726"/>
          </a:xfrm>
        </p:spPr>
      </p:pic>
    </p:spTree>
    <p:extLst>
      <p:ext uri="{BB962C8B-B14F-4D97-AF65-F5344CB8AC3E}">
        <p14:creationId xmlns:p14="http://schemas.microsoft.com/office/powerpoint/2010/main" val="249776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BCDF-9BB0-6674-765B-052611EB8CE0}"/>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B13E28AB-ED98-758A-1D73-6642152962BC}"/>
              </a:ext>
            </a:extLst>
          </p:cNvPr>
          <p:cNvSpPr>
            <a:spLocks noGrp="1"/>
          </p:cNvSpPr>
          <p:nvPr>
            <p:ph idx="1"/>
          </p:nvPr>
        </p:nvSpPr>
        <p:spPr/>
        <p:txBody>
          <a:bodyPr/>
          <a:lstStyle/>
          <a:p>
            <a:r>
              <a:rPr lang="en-US" dirty="0"/>
              <a:t>Removing the ID column</a:t>
            </a:r>
          </a:p>
          <a:p>
            <a:r>
              <a:rPr lang="en-US" dirty="0"/>
              <a:t>Converting the ‘male’ and ‘female’ values to 1 and 0 using Label Encoder</a:t>
            </a:r>
          </a:p>
        </p:txBody>
      </p:sp>
      <p:pic>
        <p:nvPicPr>
          <p:cNvPr id="5" name="Picture 4">
            <a:extLst>
              <a:ext uri="{FF2B5EF4-FFF2-40B4-BE49-F238E27FC236}">
                <a16:creationId xmlns:a16="http://schemas.microsoft.com/office/drawing/2014/main" id="{6B7FB8E6-2897-BAC4-714A-6300C8F8E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297656"/>
            <a:ext cx="10515599" cy="1204618"/>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757D11F-B020-29AA-E477-1E1F3EF6D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485" y="4747005"/>
            <a:ext cx="6064370" cy="1688432"/>
          </a:xfrm>
          <a:prstGeom prst="rect">
            <a:avLst/>
          </a:prstGeom>
        </p:spPr>
      </p:pic>
    </p:spTree>
    <p:extLst>
      <p:ext uri="{BB962C8B-B14F-4D97-AF65-F5344CB8AC3E}">
        <p14:creationId xmlns:p14="http://schemas.microsoft.com/office/powerpoint/2010/main" val="817741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1594</Words>
  <Application>Microsoft Office PowerPoint</Application>
  <PresentationFormat>Widescreen</PresentationFormat>
  <Paragraphs>185</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Courier New</vt:lpstr>
      <vt:lpstr>Söhne</vt:lpstr>
      <vt:lpstr>system-ui</vt:lpstr>
      <vt:lpstr>Office Theme</vt:lpstr>
      <vt:lpstr>SCM 516- FINAL PROJECT</vt:lpstr>
      <vt:lpstr>Classification</vt:lpstr>
      <vt:lpstr>Dataset</vt:lpstr>
      <vt:lpstr>Data Exploration and Visualization</vt:lpstr>
      <vt:lpstr>Data Exploration and Visualization</vt:lpstr>
      <vt:lpstr>Data Exploration and Visualization</vt:lpstr>
      <vt:lpstr>Data Exploration and Visualization</vt:lpstr>
      <vt:lpstr>Data Exploration and Visualization</vt:lpstr>
      <vt:lpstr>Data Preprocessing</vt:lpstr>
      <vt:lpstr>Building ML model – KNN without sampling</vt:lpstr>
      <vt:lpstr>Building ML model – KNN without sampling</vt:lpstr>
      <vt:lpstr>Building ML model – KNN without sampling</vt:lpstr>
      <vt:lpstr>Building ML model – KNN without sampling</vt:lpstr>
      <vt:lpstr>Building ML model – KNN without sampling</vt:lpstr>
      <vt:lpstr>Building ML model – KNN without sampling</vt:lpstr>
      <vt:lpstr>Sampling dataset</vt:lpstr>
      <vt:lpstr>KNN – with sampling</vt:lpstr>
      <vt:lpstr>KNN – with sampling</vt:lpstr>
      <vt:lpstr>KNN – with sampling</vt:lpstr>
      <vt:lpstr>KNN – with sampling</vt:lpstr>
      <vt:lpstr>Conclusion about KNN with and without sampling</vt:lpstr>
      <vt:lpstr>NAIVE BAYES – without sampling</vt:lpstr>
      <vt:lpstr>NAIVE BAYES – without sampling</vt:lpstr>
      <vt:lpstr>NAIVE BAYES – without sampling</vt:lpstr>
      <vt:lpstr>NAIVE BAYES – with sampling</vt:lpstr>
      <vt:lpstr>NAIVE BAYES  with sampling</vt:lpstr>
      <vt:lpstr>NAIVE BAYES  with sampling</vt:lpstr>
      <vt:lpstr>NAIVE BAYES conditional probability</vt:lpstr>
      <vt:lpstr>NAIVE BAYES conditional probability</vt:lpstr>
      <vt:lpstr>NAIVE BAYES conditional probability</vt:lpstr>
      <vt:lpstr>NAIVE BAYES conditional probability</vt:lpstr>
      <vt:lpstr>Conclusion about NAIVE BAYES with and without sampling</vt:lpstr>
      <vt:lpstr>Conclusion about KNN and Naïve Bayes</vt:lpstr>
      <vt:lpstr>Regression</vt:lpstr>
      <vt:lpstr>Introduction</vt:lpstr>
      <vt:lpstr>Data Preprocessing</vt:lpstr>
      <vt:lpstr>Exploratory Data Analysis (EDA)</vt:lpstr>
      <vt:lpstr>Correlation Analysis</vt:lpstr>
      <vt:lpstr>Model Development and Evaluation</vt:lpstr>
      <vt:lpstr>Comparison with Polynomial Regression</vt:lpstr>
      <vt:lpstr>Cater to Assumption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dc:title>
  <dc:creator>Ishika Gupta</dc:creator>
  <cp:lastModifiedBy>vedant sahu</cp:lastModifiedBy>
  <cp:revision>9</cp:revision>
  <dcterms:created xsi:type="dcterms:W3CDTF">2023-09-28T19:33:33Z</dcterms:created>
  <dcterms:modified xsi:type="dcterms:W3CDTF">2023-10-02T19:45:12Z</dcterms:modified>
</cp:coreProperties>
</file>